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399" r:id="rId2"/>
    <p:sldId id="396" r:id="rId3"/>
    <p:sldId id="397" r:id="rId4"/>
    <p:sldId id="398" r:id="rId5"/>
    <p:sldId id="334" r:id="rId6"/>
    <p:sldId id="393" r:id="rId7"/>
    <p:sldId id="395" r:id="rId8"/>
    <p:sldId id="385" r:id="rId9"/>
    <p:sldId id="384" r:id="rId10"/>
    <p:sldId id="386" r:id="rId11"/>
    <p:sldId id="353" r:id="rId12"/>
    <p:sldId id="354" r:id="rId13"/>
    <p:sldId id="355" r:id="rId14"/>
    <p:sldId id="356" r:id="rId15"/>
    <p:sldId id="377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35" r:id="rId29"/>
    <p:sldId id="292" r:id="rId30"/>
    <p:sldId id="376" r:id="rId31"/>
    <p:sldId id="295" r:id="rId32"/>
    <p:sldId id="322" r:id="rId33"/>
    <p:sldId id="326" r:id="rId34"/>
    <p:sldId id="294" r:id="rId35"/>
    <p:sldId id="387" r:id="rId36"/>
    <p:sldId id="305" r:id="rId37"/>
    <p:sldId id="388" r:id="rId38"/>
    <p:sldId id="298" r:id="rId39"/>
    <p:sldId id="293" r:id="rId40"/>
    <p:sldId id="299" r:id="rId41"/>
    <p:sldId id="300" r:id="rId42"/>
    <p:sldId id="318" r:id="rId43"/>
    <p:sldId id="324" r:id="rId44"/>
    <p:sldId id="302" r:id="rId45"/>
    <p:sldId id="319" r:id="rId46"/>
    <p:sldId id="303" r:id="rId47"/>
    <p:sldId id="304" r:id="rId48"/>
    <p:sldId id="391" r:id="rId49"/>
    <p:sldId id="392" r:id="rId50"/>
    <p:sldId id="390" r:id="rId5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3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0066CC"/>
    <a:srgbClr val="0099FF"/>
    <a:srgbClr val="0000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565" autoAdjust="0"/>
  </p:normalViewPr>
  <p:slideViewPr>
    <p:cSldViewPr>
      <p:cViewPr varScale="1">
        <p:scale>
          <a:sx n="111" d="100"/>
          <a:sy n="111" d="100"/>
        </p:scale>
        <p:origin x="1536" y="90"/>
      </p:cViewPr>
      <p:guideLst>
        <p:guide orient="horz" pos="2160"/>
        <p:guide pos="2880"/>
        <p:guide orient="horz" pos="13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942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59E52-63EA-43F4-A81B-BE2F65712865}" type="datetimeFigureOut">
              <a:rPr lang="zh-TW" altLang="en-US" smtClean="0"/>
              <a:t>2020/9/16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5AB7D-15D7-4634-A9D3-C9C9192755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48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E3FE3-CFE9-4AE8-ADED-7536B3242F74}" type="datetimeFigureOut">
              <a:rPr lang="zh-TW" altLang="en-US" smtClean="0"/>
              <a:t>2020/9/16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A5E8E-78BC-4B93-8F01-A2F67F43634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4328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315010-C36B-4476-861E-BFDB4053D57E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2" name="Picture 9" descr="back1"/>
          <p:cNvPicPr>
            <a:picLocks noChangeAspect="1" noChangeArrowheads="1"/>
          </p:cNvPicPr>
          <p:nvPr userDrawn="1"/>
        </p:nvPicPr>
        <p:blipFill>
          <a:blip r:embed="rId2" cstate="print">
            <a:lum brigh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3315010-C36B-4476-861E-BFDB4053D57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3315010-C36B-4476-861E-BFDB4053D57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lang="zh-TW" altLang="en-US" dirty="0" smtClean="0"/>
              <a:t>第二層</a:t>
            </a:r>
          </a:p>
          <a:p>
            <a:pPr lvl="2" eaLnBrk="1" latinLnBrk="0" hangingPunct="1"/>
            <a:r>
              <a:rPr lang="zh-TW" altLang="en-US" dirty="0" smtClean="0"/>
              <a:t>第三層</a:t>
            </a:r>
          </a:p>
          <a:p>
            <a:pPr lvl="3" eaLnBrk="1" latinLnBrk="0" hangingPunct="1"/>
            <a:r>
              <a:rPr lang="zh-TW" altLang="en-US" dirty="0" smtClean="0"/>
              <a:t>第四層</a:t>
            </a:r>
          </a:p>
          <a:p>
            <a:pPr lvl="4" eaLnBrk="1" latinLnBrk="0" hangingPunct="1"/>
            <a:r>
              <a:rPr lang="zh-TW" altLang="en-US" dirty="0" smtClean="0"/>
              <a:t>第五層</a:t>
            </a:r>
            <a:endParaRPr kumimoji="0" lang="en-US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>
            <a:off x="2599298" y="6583363"/>
            <a:ext cx="5834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kumimoji="1" sz="2000" b="1">
                <a:solidFill>
                  <a:schemeClr val="folHlink"/>
                </a:solidFill>
                <a:latin typeface="Tahoma" pitchFamily="34" charset="0"/>
                <a:ea typeface="標楷體" pitchFamily="65" charset="-120"/>
              </a:defRPr>
            </a:lvl1pPr>
            <a:lvl2pPr marL="922338" eaLnBrk="0" hangingPunct="0">
              <a:defRPr kumimoji="1" sz="2000" b="1">
                <a:solidFill>
                  <a:schemeClr val="folHlink"/>
                </a:solidFill>
                <a:latin typeface="Tahoma" pitchFamily="34" charset="0"/>
                <a:ea typeface="標楷體" pitchFamily="65" charset="-120"/>
              </a:defRPr>
            </a:lvl2pPr>
            <a:lvl3pPr marL="1101725" eaLnBrk="0" hangingPunct="0">
              <a:defRPr kumimoji="1" sz="2000" b="1">
                <a:solidFill>
                  <a:schemeClr val="folHlink"/>
                </a:solidFill>
                <a:latin typeface="Tahoma" pitchFamily="34" charset="0"/>
                <a:ea typeface="標楷體" pitchFamily="65" charset="-120"/>
              </a:defRPr>
            </a:lvl3pPr>
            <a:lvl4pPr eaLnBrk="0" hangingPunct="0">
              <a:defRPr kumimoji="1" sz="2000" b="1">
                <a:solidFill>
                  <a:schemeClr val="folHlink"/>
                </a:solidFill>
                <a:latin typeface="Tahoma" pitchFamily="34" charset="0"/>
                <a:ea typeface="標楷體" pitchFamily="65" charset="-120"/>
              </a:defRPr>
            </a:lvl4pPr>
            <a:lvl5pPr eaLnBrk="0" hangingPunct="0">
              <a:defRPr kumimoji="1" sz="2000" b="1">
                <a:solidFill>
                  <a:schemeClr val="folHlink"/>
                </a:solidFill>
                <a:latin typeface="Tahoma" pitchFamily="34" charset="0"/>
                <a:ea typeface="標楷體" pitchFamily="65" charset="-12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folHlink"/>
                </a:solidFill>
                <a:latin typeface="Tahoma" pitchFamily="34" charset="0"/>
                <a:ea typeface="標楷體" pitchFamily="65" charset="-12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folHlink"/>
                </a:solidFill>
                <a:latin typeface="Tahoma" pitchFamily="34" charset="0"/>
                <a:ea typeface="標楷體" pitchFamily="65" charset="-12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folHlink"/>
                </a:solidFill>
                <a:latin typeface="Tahoma" pitchFamily="34" charset="0"/>
                <a:ea typeface="標楷體" pitchFamily="65" charset="-12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Wingdings" pitchFamily="2" charset="2"/>
              <a:buChar char="n"/>
              <a:defRPr kumimoji="1" sz="2000" b="1">
                <a:solidFill>
                  <a:schemeClr val="folHlink"/>
                </a:solidFill>
                <a:latin typeface="Tahoma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zh-TW" altLang="en-US" sz="1000" b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本簡報為財團法人台灣產業服務基金會所有</a:t>
            </a:r>
            <a:r>
              <a:rPr lang="zh-TW" altLang="en-US" sz="1000" b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，請勿隨意轉載</a:t>
            </a:r>
            <a:endParaRPr lang="zh-TW" altLang="en-US" sz="1000" b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3315010-C36B-4476-861E-BFDB4053D57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>
          <a:xfrm>
            <a:off x="8693150" y="6492875"/>
            <a:ext cx="446088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fld id="{1C680B55-193C-46F9-AE7A-34C4FFD8A39D}" type="slidenum">
              <a:rPr kumimoji="1" lang="en-US" altLang="zh-TW" sz="1400" smtClean="0">
                <a:solidFill>
                  <a:srgbClr val="993366"/>
                </a:solidFill>
                <a:latin typeface="Georgia" pitchFamily="18" charset="0"/>
                <a:ea typeface="新細明體" charset="-120"/>
                <a:cs typeface="華康中黑體" pitchFamily="49" charset="-120"/>
              </a:rPr>
              <a:pPr>
                <a:spcBef>
                  <a:spcPct val="0"/>
                </a:spcBef>
              </a:pPr>
              <a:t>‹#›</a:t>
            </a:fld>
            <a:endParaRPr kumimoji="1" lang="zh-TW" altLang="zh-TW" sz="1400" dirty="0">
              <a:solidFill>
                <a:srgbClr val="993366"/>
              </a:solidFill>
              <a:latin typeface="Georgia" pitchFamily="18" charset="0"/>
              <a:ea typeface="新細明體" charset="-120"/>
              <a:cs typeface="華康中黑體" pitchFamily="49" charset="-12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8" name="日期版面配置區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3315010-C36B-4476-861E-BFDB4053D57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頁尾版面配置區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zh-TW" altLang="en-US"/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3315010-C36B-4476-861E-BFDB4053D57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zh-TW" altLang="en-US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315010-C36B-4476-861E-BFDB4053D57E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47112" y="6432376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002060"/>
                </a:solidFill>
              </a:defRPr>
            </a:lvl1pPr>
          </a:lstStyle>
          <a:p>
            <a:fld id="{43315010-C36B-4476-861E-BFDB4053D57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7" name="Picture 7" descr="logo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6597650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315010-C36B-4476-861E-BFDB4053D57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zh-TW" altLang="en-US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800"/>
            </a:lvl1pPr>
          </a:lstStyle>
          <a:p>
            <a:fld id="{43315010-C36B-4476-861E-BFDB4053D57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頁尾版面配置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pic>
        <p:nvPicPr>
          <p:cNvPr id="10" name="Picture 20" descr="城市6"/>
          <p:cNvPicPr>
            <a:picLocks noChangeAspect="1" noChangeArrowheads="1"/>
          </p:cNvPicPr>
          <p:nvPr userDrawn="1"/>
        </p:nvPicPr>
        <p:blipFill>
          <a:blip r:embed="rId1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488"/>
            <a:ext cx="91440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2"/>
          <p:cNvSpPr>
            <a:spLocks noChangeArrowheads="1"/>
          </p:cNvSpPr>
          <p:nvPr userDrawn="1"/>
        </p:nvSpPr>
        <p:spPr bwMode="gray">
          <a:xfrm rot="10800000">
            <a:off x="-620" y="-3"/>
            <a:ext cx="8341072" cy="69269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C3E6FD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1600" b="1">
                <a:solidFill>
                  <a:srgbClr val="000000"/>
                </a:solidFill>
                <a:latin typeface="Verdana" pitchFamily="34" charset="0"/>
                <a:ea typeface="標楷體" pitchFamily="65" charset="-120"/>
              </a:defRPr>
            </a:lvl1pPr>
            <a:lvl2pPr marL="742950" indent="-285750" eaLnBrk="0" hangingPunct="0">
              <a:defRPr sz="1600" b="1">
                <a:solidFill>
                  <a:srgbClr val="000000"/>
                </a:solidFill>
                <a:latin typeface="Verdana" pitchFamily="34" charset="0"/>
                <a:ea typeface="標楷體" pitchFamily="65" charset="-120"/>
              </a:defRPr>
            </a:lvl2pPr>
            <a:lvl3pPr marL="1143000" indent="-228600" eaLnBrk="0" hangingPunct="0">
              <a:defRPr sz="1600" b="1">
                <a:solidFill>
                  <a:srgbClr val="000000"/>
                </a:solidFill>
                <a:latin typeface="Verdana" pitchFamily="34" charset="0"/>
                <a:ea typeface="標楷體" pitchFamily="65" charset="-120"/>
              </a:defRPr>
            </a:lvl3pPr>
            <a:lvl4pPr marL="1600200" indent="-228600" eaLnBrk="0" hangingPunct="0">
              <a:defRPr sz="1600" b="1">
                <a:solidFill>
                  <a:srgbClr val="000000"/>
                </a:solidFill>
                <a:latin typeface="Verdana" pitchFamily="34" charset="0"/>
                <a:ea typeface="標楷體" pitchFamily="65" charset="-120"/>
              </a:defRPr>
            </a:lvl4pPr>
            <a:lvl5pPr marL="2057400" indent="-228600" eaLnBrk="0" hangingPunct="0">
              <a:defRPr sz="1600" b="1">
                <a:solidFill>
                  <a:srgbClr val="000000"/>
                </a:solidFill>
                <a:latin typeface="Verdana" pitchFamily="34" charset="0"/>
                <a:ea typeface="標楷體" pitchFamily="65" charset="-120"/>
              </a:defRPr>
            </a:lvl5pPr>
            <a:lvl6pPr marL="2514600" indent="-228600" algn="ctr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0000"/>
                </a:solidFill>
                <a:latin typeface="Verdana" pitchFamily="34" charset="0"/>
                <a:ea typeface="標楷體" pitchFamily="65" charset="-120"/>
              </a:defRPr>
            </a:lvl6pPr>
            <a:lvl7pPr marL="2971800" indent="-228600" algn="ctr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0000"/>
                </a:solidFill>
                <a:latin typeface="Verdana" pitchFamily="34" charset="0"/>
                <a:ea typeface="標楷體" pitchFamily="65" charset="-120"/>
              </a:defRPr>
            </a:lvl7pPr>
            <a:lvl8pPr marL="3429000" indent="-228600" algn="ctr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0000"/>
                </a:solidFill>
                <a:latin typeface="Verdana" pitchFamily="34" charset="0"/>
                <a:ea typeface="標楷體" pitchFamily="65" charset="-120"/>
              </a:defRPr>
            </a:lvl8pPr>
            <a:lvl9pPr marL="3886200" indent="-228600" algn="ctr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rgbClr val="000000"/>
                </a:solidFill>
                <a:latin typeface="Verdana" pitchFamily="34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/>
          </a:p>
        </p:txBody>
      </p:sp>
      <p:pic>
        <p:nvPicPr>
          <p:cNvPr id="12" name="Picture 24" descr="2011100515400758349_200X200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452" y="44450"/>
            <a:ext cx="792088" cy="74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logo"/>
          <p:cNvPicPr>
            <a:picLocks noChangeAspect="1" noChangeArrowheads="1"/>
          </p:cNvPicPr>
          <p:nvPr userDrawn="1"/>
        </p:nvPicPr>
        <p:blipFill>
          <a:blip r:embed="rId15" cstate="print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6302375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93150" y="6492875"/>
            <a:ext cx="446088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/>
          <a:p>
            <a:pPr>
              <a:spcBef>
                <a:spcPct val="0"/>
              </a:spcBef>
            </a:pPr>
            <a:fld id="{1C680B55-193C-46F9-AE7A-34C4FFD8A39D}" type="slidenum">
              <a:rPr kumimoji="1" lang="en-US" altLang="zh-TW" sz="1400">
                <a:solidFill>
                  <a:srgbClr val="993366"/>
                </a:solidFill>
                <a:latin typeface="Georgia" pitchFamily="18" charset="0"/>
                <a:ea typeface="新細明體" charset="-120"/>
                <a:cs typeface="華康中黑體" pitchFamily="49" charset="-120"/>
              </a:rPr>
              <a:pPr>
                <a:spcBef>
                  <a:spcPct val="0"/>
                </a:spcBef>
              </a:pPr>
              <a:t>‹#›</a:t>
            </a:fld>
            <a:endParaRPr kumimoji="1" lang="zh-TW" altLang="zh-TW" sz="1400" dirty="0">
              <a:solidFill>
                <a:srgbClr val="993366"/>
              </a:solidFill>
              <a:latin typeface="Georgia" pitchFamily="18" charset="0"/>
              <a:ea typeface="新細明體" charset="-120"/>
              <a:cs typeface="華康中黑體" pitchFamily="49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7.png"/><Relationship Id="rId5" Type="http://schemas.openxmlformats.org/officeDocument/2006/relationships/image" Target="../media/image27.tm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3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7.png"/><Relationship Id="rId5" Type="http://schemas.openxmlformats.org/officeDocument/2006/relationships/image" Target="../media/image35.tmp"/><Relationship Id="rId4" Type="http://schemas.openxmlformats.org/officeDocument/2006/relationships/image" Target="../media/image3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39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40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5.tm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46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48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0.png"/><Relationship Id="rId4" Type="http://schemas.openxmlformats.org/officeDocument/2006/relationships/image" Target="../media/image49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0.png"/><Relationship Id="rId5" Type="http://schemas.openxmlformats.org/officeDocument/2006/relationships/image" Target="../media/image50.png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10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0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59.tmp"/><Relationship Id="rId5" Type="http://schemas.openxmlformats.org/officeDocument/2006/relationships/image" Target="../media/image58.tmp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10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61.tmp"/><Relationship Id="rId5" Type="http://schemas.openxmlformats.org/officeDocument/2006/relationships/image" Target="../media/image13.png"/><Relationship Id="rId4" Type="http://schemas.openxmlformats.org/officeDocument/2006/relationships/image" Target="../media/image12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10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10.png"/><Relationship Id="rId5" Type="http://schemas.openxmlformats.org/officeDocument/2006/relationships/image" Target="../media/image12.tmp"/><Relationship Id="rId4" Type="http://schemas.openxmlformats.org/officeDocument/2006/relationships/image" Target="../media/image63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10.png"/><Relationship Id="rId5" Type="http://schemas.openxmlformats.org/officeDocument/2006/relationships/image" Target="../media/image65.png"/><Relationship Id="rId4" Type="http://schemas.openxmlformats.org/officeDocument/2006/relationships/image" Target="../media/image6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10.png"/><Relationship Id="rId4" Type="http://schemas.openxmlformats.org/officeDocument/2006/relationships/image" Target="../media/image66.tm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10.png"/><Relationship Id="rId4" Type="http://schemas.openxmlformats.org/officeDocument/2006/relationships/image" Target="../media/image67.tm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10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av"/><Relationship Id="rId7" Type="http://schemas.openxmlformats.org/officeDocument/2006/relationships/image" Target="../media/image10.png"/><Relationship Id="rId2" Type="http://schemas.microsoft.com/office/2007/relationships/media" Target="../media/media41.wa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70.png"/><Relationship Id="rId5" Type="http://schemas.openxmlformats.org/officeDocument/2006/relationships/image" Target="../media/image69.tmp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7" Type="http://schemas.openxmlformats.org/officeDocument/2006/relationships/image" Target="../media/image10.png"/><Relationship Id="rId2" Type="http://schemas.microsoft.com/office/2007/relationships/media" Target="../media/media42.wav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10.png"/><Relationship Id="rId4" Type="http://schemas.openxmlformats.org/officeDocument/2006/relationships/image" Target="../media/image75.tm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10.png"/><Relationship Id="rId4" Type="http://schemas.openxmlformats.org/officeDocument/2006/relationships/image" Target="../media/image76.tm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jpeg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79.jpeg"/><Relationship Id="rId11" Type="http://schemas.openxmlformats.org/officeDocument/2006/relationships/image" Target="../media/image10.pn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tmp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tm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1</a:t>
            </a:fld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" y="2132856"/>
            <a:ext cx="9153059" cy="2160240"/>
          </a:xfrm>
          <a:prstGeom prst="rect">
            <a:avLst/>
          </a:prstGeom>
          <a:solidFill>
            <a:srgbClr val="3366CC"/>
          </a:solidFill>
          <a:ln>
            <a:noFill/>
          </a:ln>
          <a:extLst/>
        </p:spPr>
      </p:pic>
      <p:sp>
        <p:nvSpPr>
          <p:cNvPr id="3" name="文字方塊 2"/>
          <p:cNvSpPr txBox="1"/>
          <p:nvPr/>
        </p:nvSpPr>
        <p:spPr>
          <a:xfrm>
            <a:off x="-1" y="2636912"/>
            <a:ext cx="9159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政府機關及學校用電效率管理計畫</a:t>
            </a:r>
            <a:endParaRPr lang="en-US" altLang="zh-TW" sz="3600" b="1" dirty="0" smtClean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應</a:t>
            </a:r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注意事項說明</a:t>
            </a:r>
            <a:endParaRPr lang="zh-TW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9" name="圖片 8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464" y="44623"/>
            <a:ext cx="360039" cy="3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4"/>
    </mc:Choice>
    <mc:Fallback xmlns="">
      <p:transition spd="slow" advTm="480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80" y="2125611"/>
            <a:ext cx="381343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1110005"/>
            <a:ext cx="9263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基本資料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、用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電及用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油填報專區</a:t>
            </a:r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7575" y="6230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2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22" name="圖片 21" descr="畫面剪輯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圓角矩形 22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13" name="矩形 16"/>
          <p:cNvSpPr>
            <a:spLocks noChangeArrowheads="1"/>
          </p:cNvSpPr>
          <p:nvPr/>
        </p:nvSpPr>
        <p:spPr bwMode="auto">
          <a:xfrm rot="16200000">
            <a:off x="472743" y="4935103"/>
            <a:ext cx="738664" cy="169922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能源管理填報人員資料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892" y="1313415"/>
            <a:ext cx="5544616" cy="3554034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 bwMode="auto">
          <a:xfrm>
            <a:off x="755576" y="2830757"/>
            <a:ext cx="468052" cy="5193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kumimoji="0"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16"/>
          <p:cNvSpPr>
            <a:spLocks noChangeArrowheads="1"/>
          </p:cNvSpPr>
          <p:nvPr/>
        </p:nvSpPr>
        <p:spPr bwMode="auto">
          <a:xfrm rot="16200000">
            <a:off x="476511" y="2914312"/>
            <a:ext cx="738664" cy="169168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機關地址、機關主管人員資料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pic>
        <p:nvPicPr>
          <p:cNvPr id="10" name="圖片 9" descr="畫面剪輯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54" y="4992970"/>
            <a:ext cx="5724261" cy="171652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942892" y="4881702"/>
            <a:ext cx="5544616" cy="177420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 bwMode="auto">
          <a:xfrm>
            <a:off x="755576" y="4827724"/>
            <a:ext cx="468052" cy="5193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kumimoji="0"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5927154" y="3406844"/>
            <a:ext cx="3155354" cy="1397306"/>
          </a:xfrm>
          <a:prstGeom prst="rect">
            <a:avLst/>
          </a:prstGeom>
          <a:solidFill>
            <a:srgbClr val="FFCCCC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rtlCol="0" anchor="ctr">
            <a:spAutoFit/>
          </a:bodyPr>
          <a:lstStyle/>
          <a:p>
            <a:pPr marL="342900" indent="-342900" algn="just">
              <a:spcBef>
                <a:spcPct val="20000"/>
              </a:spcBef>
              <a:spcAft>
                <a:spcPct val="10000"/>
              </a:spcAft>
              <a:buSzPct val="80000"/>
              <a:buFontTx/>
              <a:buAutoNum type="arabicPeriod"/>
            </a:pPr>
            <a:r>
              <a:rPr kumimoji="0"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kumimoji="0"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機關地址、機關主管人員資料以及填報人員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有異動</a:t>
            </a:r>
            <a:r>
              <a:rPr kumimoji="0"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，請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務必更新</a:t>
            </a:r>
            <a:r>
              <a:rPr kumimoji="0"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0"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spcBef>
                <a:spcPct val="20000"/>
              </a:spcBef>
              <a:spcAft>
                <a:spcPct val="10000"/>
              </a:spcAft>
              <a:buSzPct val="80000"/>
              <a:buFontTx/>
              <a:buAutoNum type="arabicPeriod"/>
            </a:pPr>
            <a:r>
              <a:rPr kumimoji="0"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kumimoji="0"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確實</a:t>
            </a:r>
            <a:r>
              <a:rPr kumimoji="0"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</a:t>
            </a:r>
            <a:r>
              <a:rPr kumimoji="0"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藉</a:t>
            </a:r>
            <a:r>
              <a:rPr kumimoji="0"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由所</a:t>
            </a:r>
            <a:r>
              <a:rPr kumimoji="0"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填入之</a:t>
            </a:r>
            <a:r>
              <a:rPr kumimoji="0"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資料可即時得到重要訊息。</a:t>
            </a:r>
            <a:endParaRPr kumimoji="0" lang="zh-TW" altLang="en-US" sz="16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smtClean="0">
                <a:solidFill>
                  <a:schemeClr val="tx1"/>
                </a:solidFill>
              </a:rPr>
              <a:t>(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三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基本資料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、用電及用油填報專區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(1/17)</a:t>
            </a:r>
            <a:endParaRPr lang="zh-TW" altLang="en-US" sz="21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Folded Corner 45"/>
          <p:cNvSpPr/>
          <p:nvPr/>
        </p:nvSpPr>
        <p:spPr>
          <a:xfrm>
            <a:off x="-1" y="1052736"/>
            <a:ext cx="1835697" cy="360000"/>
          </a:xfrm>
          <a:prstGeom prst="foldedCorner">
            <a:avLst>
              <a:gd name="adj" fmla="val 36621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基本資料</a:t>
            </a:r>
            <a:endParaRPr lang="zh-TW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954454" y="1232736"/>
            <a:ext cx="5538734" cy="51272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11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764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7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4" y="1691928"/>
            <a:ext cx="8500004" cy="316785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78984" y="2964681"/>
            <a:ext cx="1693132" cy="110229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8" name="矩形 16"/>
          <p:cNvSpPr>
            <a:spLocks noChangeArrowheads="1"/>
          </p:cNvSpPr>
          <p:nvPr/>
        </p:nvSpPr>
        <p:spPr bwMode="auto">
          <a:xfrm rot="16200000">
            <a:off x="3211219" y="2672129"/>
            <a:ext cx="461665" cy="522854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點選「建築面積」下方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修改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鍵，進行面積資料修改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cxnSp>
        <p:nvCxnSpPr>
          <p:cNvPr id="9" name="直線單箭頭接點 8"/>
          <p:cNvCxnSpPr/>
          <p:nvPr/>
        </p:nvCxnSpPr>
        <p:spPr bwMode="auto">
          <a:xfrm flipH="1" flipV="1">
            <a:off x="827781" y="3928177"/>
            <a:ext cx="432048" cy="105986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直線單箭頭接點 9"/>
          <p:cNvCxnSpPr/>
          <p:nvPr/>
        </p:nvCxnSpPr>
        <p:spPr bwMode="auto">
          <a:xfrm>
            <a:off x="5800132" y="3018009"/>
            <a:ext cx="547990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文字方塊 10"/>
          <p:cNvSpPr txBox="1"/>
          <p:nvPr/>
        </p:nvSpPr>
        <p:spPr>
          <a:xfrm>
            <a:off x="6659700" y="3517915"/>
            <a:ext cx="1441420" cy="160043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l">
              <a:defRPr sz="1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defRPr>
            </a:lvl1pPr>
          </a:lstStyle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有面積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合署面積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租賃面積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室內停車場面積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372410" y="2869843"/>
            <a:ext cx="2016000" cy="30777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l"/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列入管考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之總樓板面積</a:t>
            </a:r>
            <a:endParaRPr lang="zh-TW" altLang="en-US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5400000">
            <a:off x="7200410" y="3107083"/>
            <a:ext cx="360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defRPr>
            </a:lvl1pPr>
          </a:lstStyle>
          <a:p>
            <a:r>
              <a:rPr lang="en-US" altLang="zh-TW" sz="2400" dirty="0"/>
              <a:t>=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2213702" y="2893112"/>
            <a:ext cx="3582631" cy="282311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2213701" y="3517916"/>
            <a:ext cx="1188000" cy="343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3390842" y="3517916"/>
            <a:ext cx="1116000" cy="343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4499992" y="3530632"/>
            <a:ext cx="1228349" cy="343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213702" y="3988296"/>
            <a:ext cx="2142274" cy="343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91928"/>
            <a:ext cx="13239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基本資料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、用電及用油填報專區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(2/17)</a:t>
            </a:r>
            <a:endParaRPr lang="zh-TW" altLang="en-US" sz="21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Folded Corner 45"/>
          <p:cNvSpPr/>
          <p:nvPr/>
        </p:nvSpPr>
        <p:spPr>
          <a:xfrm>
            <a:off x="-1" y="1052736"/>
            <a:ext cx="1835697" cy="360000"/>
          </a:xfrm>
          <a:prstGeom prst="foldedCorner">
            <a:avLst>
              <a:gd name="adj" fmla="val 36621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建築面積</a:t>
            </a:r>
            <a:endParaRPr lang="zh-TW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25" name="圖片 24" descr="畫面剪輯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圓角矩形 25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12</a:t>
            </a:fld>
            <a:endParaRPr lang="zh-TW" altLang="en-US"/>
          </a:p>
        </p:txBody>
      </p:sp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504" y="6210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7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5"/>
          <p:cNvSpPr/>
          <p:nvPr/>
        </p:nvSpPr>
        <p:spPr>
          <a:xfrm>
            <a:off x="-1" y="1052736"/>
            <a:ext cx="1835697" cy="360000"/>
          </a:xfrm>
          <a:prstGeom prst="foldedCorner">
            <a:avLst>
              <a:gd name="adj" fmla="val 36621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建築面積</a:t>
            </a:r>
            <a:endParaRPr lang="zh-TW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1" y="1540364"/>
            <a:ext cx="4768547" cy="5277644"/>
          </a:xfrm>
          <a:prstGeom prst="rect">
            <a:avLst/>
          </a:prstGeom>
        </p:spPr>
      </p:pic>
      <p:sp>
        <p:nvSpPr>
          <p:cNvPr id="7" name="矩形 16"/>
          <p:cNvSpPr>
            <a:spLocks noChangeArrowheads="1"/>
          </p:cNvSpPr>
          <p:nvPr/>
        </p:nvSpPr>
        <p:spPr bwMode="auto">
          <a:xfrm rot="16200000">
            <a:off x="5386191" y="737084"/>
            <a:ext cx="3231654" cy="413995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填妥建築面積填報資料：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(1)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土地面積：請填妥單位所有占地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面積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(2)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建築面積：請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分別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填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妥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1.</a:t>
            </a:r>
            <a:r>
              <a:rPr lang="zh-TW" altLang="en-US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自</a:t>
            </a:r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有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樓地板</a:t>
            </a:r>
            <a:r>
              <a:rPr lang="zh-TW" altLang="en-US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面積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該建築面積為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自用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2.</a:t>
            </a:r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合署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樓地板</a:t>
            </a:r>
            <a:r>
              <a:rPr lang="zh-TW" altLang="en-US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面積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該建築面積為</a:t>
            </a:r>
            <a:r>
              <a:rPr lang="zh-TW" altLang="en-US" sz="1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多個單位共用</a:t>
            </a:r>
            <a:r>
              <a:rPr lang="en-US" altLang="zh-TW" sz="1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3.</a:t>
            </a:r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租賃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樓地板面積</a:t>
            </a:r>
            <a:endParaRPr lang="en-US" altLang="zh-TW" u="sng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4.</a:t>
            </a:r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室內停車場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樓地板面積</a:t>
            </a:r>
            <a:endParaRPr lang="en-US" altLang="zh-TW" u="sng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 eaLnBrk="1" hangingPunct="1"/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以上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1~4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點加總為總樓地板面積</a:t>
            </a:r>
            <a:endParaRPr lang="en-US" altLang="zh-TW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5.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建築物棟數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列管電號下，獨棟建築數量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</p:txBody>
      </p:sp>
      <p:sp>
        <p:nvSpPr>
          <p:cNvPr id="8" name="矩形 16"/>
          <p:cNvSpPr>
            <a:spLocks noChangeArrowheads="1"/>
          </p:cNvSpPr>
          <p:nvPr/>
        </p:nvSpPr>
        <p:spPr bwMode="auto">
          <a:xfrm rot="16200000">
            <a:off x="6063298" y="3501167"/>
            <a:ext cx="1877437" cy="4139953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/>
          <a:p>
            <a:pPr algn="l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特別注意：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填報面積單位均為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「平方公尺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, m</a:t>
            </a:r>
            <a:r>
              <a:rPr lang="en-US" altLang="zh-TW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」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如單位建築面積有變更，請檢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附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主管用印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後之</a:t>
            </a:r>
            <a:r>
              <a:rPr lang="zh-TW" altLang="en-US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建築物</a:t>
            </a:r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使用執照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或</a:t>
            </a:r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丈量資料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未提出將不予通過面積資料變更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，並於本頁面上傳資料。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234165" y="2229688"/>
            <a:ext cx="3418577" cy="1944216"/>
          </a:xfrm>
          <a:prstGeom prst="rect">
            <a:avLst/>
          </a:prstGeom>
          <a:noFill/>
          <a:ln w="34925" algn="ctr">
            <a:solidFill>
              <a:srgbClr val="C00000"/>
            </a:solidFill>
            <a:prstDash val="dash"/>
            <a:miter lim="800000"/>
            <a:headEnd/>
            <a:tailEnd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274669" y="2733760"/>
            <a:ext cx="1441420" cy="160043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l">
              <a:defRPr sz="1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defRPr>
            </a:lvl1pPr>
          </a:lstStyle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有面積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合署面積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租賃面積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</a:p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室內停車場面積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915816" y="2085688"/>
            <a:ext cx="2016000" cy="30777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l"/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列入管考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之總樓板面積</a:t>
            </a:r>
            <a:endParaRPr lang="zh-TW" altLang="en-US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 rot="5400000">
            <a:off x="3815379" y="2322928"/>
            <a:ext cx="360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defRPr>
            </a:lvl1pPr>
          </a:lstStyle>
          <a:p>
            <a:r>
              <a:rPr lang="en-US" altLang="zh-TW" sz="2400" dirty="0"/>
              <a:t>=</a:t>
            </a:r>
            <a:endParaRPr lang="zh-TW" altLang="en-US" sz="2400" dirty="0"/>
          </a:p>
        </p:txBody>
      </p:sp>
      <p:pic>
        <p:nvPicPr>
          <p:cNvPr id="15" name="圖片 14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6" y="4648402"/>
            <a:ext cx="4277322" cy="2185225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 bwMode="auto">
          <a:xfrm>
            <a:off x="3274668" y="4932363"/>
            <a:ext cx="1657371" cy="715089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勾選修正</a:t>
            </a:r>
            <a:r>
              <a:rPr kumimoji="0" lang="zh-TW" altLang="en-US" b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原因。</a:t>
            </a:r>
            <a:endParaRPr kumimoji="0"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179512" y="4648402"/>
            <a:ext cx="3095157" cy="1449628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179511" y="6250430"/>
            <a:ext cx="4212000" cy="468000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91511" y="6250430"/>
            <a:ext cx="540305" cy="2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基本資料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、用電及用油填報專區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(3/17)</a:t>
            </a:r>
            <a:endParaRPr lang="zh-TW" altLang="en-US" sz="21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22" name="圖片 21" descr="畫面剪輯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圓角矩形 22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13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7640" y="6224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7" y="1900922"/>
            <a:ext cx="8297433" cy="3191320"/>
          </a:xfrm>
          <a:prstGeom prst="rect">
            <a:avLst/>
          </a:prstGeom>
        </p:spPr>
      </p:pic>
      <p:sp>
        <p:nvSpPr>
          <p:cNvPr id="8" name="矩形 16"/>
          <p:cNvSpPr>
            <a:spLocks noChangeArrowheads="1"/>
          </p:cNvSpPr>
          <p:nvPr/>
        </p:nvSpPr>
        <p:spPr bwMode="auto">
          <a:xfrm rot="16200000">
            <a:off x="6042060" y="-668258"/>
            <a:ext cx="738664" cy="5465218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點選「修正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/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審查進度查詢」，可</a:t>
            </a:r>
            <a:r>
              <a:rPr lang="zh-TW" altLang="en-US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檢視</a:t>
            </a:r>
            <a:r>
              <a:rPr lang="en-US" altLang="zh-TW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/</a:t>
            </a:r>
            <a:r>
              <a:rPr lang="zh-TW" altLang="en-US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刪除修正資料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，待審核通過後，資料將更新於頁面上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cxnSp>
        <p:nvCxnSpPr>
          <p:cNvPr id="9" name="直線單箭頭接點 8"/>
          <p:cNvCxnSpPr/>
          <p:nvPr/>
        </p:nvCxnSpPr>
        <p:spPr bwMode="auto">
          <a:xfrm flipH="1" flipV="1">
            <a:off x="3059832" y="2238785"/>
            <a:ext cx="631184" cy="40568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圖片 9" descr="畫面剪輯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16" y="2449707"/>
            <a:ext cx="5196443" cy="2093749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橢圓 10"/>
          <p:cNvSpPr/>
          <p:nvPr/>
        </p:nvSpPr>
        <p:spPr bwMode="auto">
          <a:xfrm>
            <a:off x="8022983" y="2562448"/>
            <a:ext cx="1043608" cy="1720636"/>
          </a:xfrm>
          <a:prstGeom prst="ellipse">
            <a:avLst/>
          </a:prstGeom>
          <a:noFill/>
          <a:ln w="19050">
            <a:solidFill>
              <a:srgbClr val="0000FF"/>
            </a:solidFill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2212379" y="1848111"/>
            <a:ext cx="1333296" cy="371475"/>
            <a:chOff x="2212379" y="1848111"/>
            <a:chExt cx="1333296" cy="37147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379" y="1848111"/>
              <a:ext cx="132397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2212583" y="1900922"/>
              <a:ext cx="1333092" cy="26585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sp>
        <p:nvSpPr>
          <p:cNvPr id="13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(4/17)</a:t>
            </a:r>
          </a:p>
        </p:txBody>
      </p:sp>
      <p:sp>
        <p:nvSpPr>
          <p:cNvPr id="14" name="矩形 13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Folded Corner 45"/>
          <p:cNvSpPr/>
          <p:nvPr/>
        </p:nvSpPr>
        <p:spPr>
          <a:xfrm>
            <a:off x="-1" y="1052736"/>
            <a:ext cx="1835697" cy="360000"/>
          </a:xfrm>
          <a:prstGeom prst="foldedCorner">
            <a:avLst>
              <a:gd name="adj" fmla="val 36621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建築面積</a:t>
            </a:r>
            <a:endParaRPr lang="zh-TW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3375424" y="5395393"/>
            <a:ext cx="5691168" cy="1201959"/>
            <a:chOff x="3375424" y="5395393"/>
            <a:chExt cx="5691168" cy="120195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922" t="90356" r="35036" b="1379"/>
            <a:stretch/>
          </p:blipFill>
          <p:spPr bwMode="auto">
            <a:xfrm>
              <a:off x="3375424" y="5445224"/>
              <a:ext cx="2586200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 rot="16200000">
              <a:off x="6593981" y="4124740"/>
              <a:ext cx="738664" cy="42065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eaVert" wrap="square" anchor="ctr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超明體" pitchFamily="49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超明體" pitchFamily="49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超明體" pitchFamily="49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超明體" pitchFamily="49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超明體" pitchFamily="49" charset="-12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超明體" pitchFamily="49" charset="-12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超明體" pitchFamily="49" charset="-12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超明體" pitchFamily="49" charset="-12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超明體" pitchFamily="49" charset="-120"/>
                </a:defRPr>
              </a:lvl9pPr>
            </a:lstStyle>
            <a:p>
              <a:pPr eaLnBrk="1" hangingPunct="1"/>
              <a:r>
                <a:rPr lang="en-US" altLang="zh-TW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※</a:t>
              </a:r>
              <a:r>
                <a:rPr lang="zh-TW" altLang="en-US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須點選「儲存並下一步」，本部分填報作業才算完成</a:t>
              </a:r>
              <a:endPara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848471" y="5395393"/>
              <a:ext cx="1113153" cy="46329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24" name="圖片 23" descr="畫面剪輯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圓角矩形 24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14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8802" y="6272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(5/17)</a:t>
            </a:r>
          </a:p>
        </p:txBody>
      </p:sp>
      <p:sp>
        <p:nvSpPr>
          <p:cNvPr id="14" name="矩形 13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Folded Corner 45"/>
          <p:cNvSpPr/>
          <p:nvPr/>
        </p:nvSpPr>
        <p:spPr>
          <a:xfrm>
            <a:off x="-1" y="1052736"/>
            <a:ext cx="1835697" cy="360000"/>
          </a:xfrm>
          <a:prstGeom prst="foldedCorner">
            <a:avLst>
              <a:gd name="adj" fmla="val 36621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1.2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問卷</a:t>
            </a:r>
            <a:endParaRPr lang="zh-TW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Folded Corner 45"/>
          <p:cNvSpPr/>
          <p:nvPr/>
        </p:nvSpPr>
        <p:spPr>
          <a:xfrm>
            <a:off x="-1" y="4221128"/>
            <a:ext cx="2771800" cy="360000"/>
          </a:xfrm>
          <a:prstGeom prst="foldedCorner">
            <a:avLst>
              <a:gd name="adj" fmla="val 36621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/>
          <a:p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1.3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能源填報人員</a:t>
            </a:r>
            <a:endParaRPr lang="zh-TW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3"/>
          <a:stretch/>
        </p:blipFill>
        <p:spPr bwMode="auto">
          <a:xfrm>
            <a:off x="457199" y="1426529"/>
            <a:ext cx="8280920" cy="272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5" y="4667458"/>
            <a:ext cx="8220326" cy="156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1546037" y="1426529"/>
            <a:ext cx="577691" cy="265854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137986" y="4692772"/>
            <a:ext cx="1209878" cy="265854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22" t="90356" r="35036" b="1379"/>
          <a:stretch/>
        </p:blipFill>
        <p:spPr bwMode="auto">
          <a:xfrm>
            <a:off x="3203848" y="6221897"/>
            <a:ext cx="258620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22" name="圖片 21" descr="畫面剪輯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圓角矩形 22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15</a:t>
            </a:fld>
            <a:endParaRPr lang="zh-TW" altLang="en-US"/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8929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1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20" y="1438838"/>
            <a:ext cx="8164272" cy="5419161"/>
          </a:xfrm>
          <a:prstGeom prst="rect">
            <a:avLst/>
          </a:prstGeom>
        </p:spPr>
      </p:pic>
      <p:sp>
        <p:nvSpPr>
          <p:cNvPr id="5" name="Folded Corner 45"/>
          <p:cNvSpPr/>
          <p:nvPr/>
        </p:nvSpPr>
        <p:spPr>
          <a:xfrm>
            <a:off x="-1" y="1052736"/>
            <a:ext cx="2267745" cy="360000"/>
          </a:xfrm>
          <a:prstGeom prst="foldedCorner">
            <a:avLst>
              <a:gd name="adj" fmla="val 3662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用電資料填報</a:t>
            </a:r>
          </a:p>
        </p:txBody>
      </p:sp>
      <p:sp>
        <p:nvSpPr>
          <p:cNvPr id="7" name="矩形 16"/>
          <p:cNvSpPr>
            <a:spLocks noChangeArrowheads="1"/>
          </p:cNvSpPr>
          <p:nvPr/>
        </p:nvSpPr>
        <p:spPr bwMode="auto">
          <a:xfrm rot="16200000">
            <a:off x="2647576" y="856503"/>
            <a:ext cx="738664" cy="455034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若電號資料需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修改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或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刪除電號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，請點選相對應之「修改鍵」，進入「修改電號」頁面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00392" y="3933057"/>
            <a:ext cx="504055" cy="43204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cxnSp>
        <p:nvCxnSpPr>
          <p:cNvPr id="14" name="肘形接點 13"/>
          <p:cNvCxnSpPr>
            <a:stCxn id="7" idx="2"/>
          </p:cNvCxnSpPr>
          <p:nvPr/>
        </p:nvCxnSpPr>
        <p:spPr bwMode="auto">
          <a:xfrm>
            <a:off x="5292081" y="3131676"/>
            <a:ext cx="2807999" cy="1151999"/>
          </a:xfrm>
          <a:prstGeom prst="bentConnector3">
            <a:avLst>
              <a:gd name="adj1" fmla="val 5000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矩形 16"/>
          <p:cNvSpPr>
            <a:spLocks noChangeArrowheads="1"/>
          </p:cNvSpPr>
          <p:nvPr/>
        </p:nvSpPr>
        <p:spPr bwMode="auto">
          <a:xfrm rot="16200000">
            <a:off x="3987225" y="539968"/>
            <a:ext cx="1169551" cy="8928992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/>
          <a:p>
            <a:pPr algn="l"/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特別注意：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177800" indent="-177800" algn="l"/>
            <a: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1.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若修改電號資料，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請檢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附用電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分攤、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空間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活化或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電號刪除證明等佐證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資料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契約書、函文等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。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177800" indent="-177800"/>
            <a: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2.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待資料更正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表及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佐證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資料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皆須含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主管核章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上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傳至系統內，即進入資料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審核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僅接受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PDF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檔，未提出將不予通過用電資料變更</a:t>
            </a:r>
            <a:r>
              <a:rPr lang="en-US" altLang="zh-TW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</p:txBody>
      </p:sp>
      <p:sp>
        <p:nvSpPr>
          <p:cNvPr id="19" name="矩形 18"/>
          <p:cNvSpPr/>
          <p:nvPr/>
        </p:nvSpPr>
        <p:spPr bwMode="auto">
          <a:xfrm>
            <a:off x="323528" y="5625336"/>
            <a:ext cx="8460000" cy="828000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1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(6/17)</a:t>
            </a:r>
          </a:p>
        </p:txBody>
      </p:sp>
      <p:sp>
        <p:nvSpPr>
          <p:cNvPr id="12" name="矩形 11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15" name="圖片 14" descr="畫面剪輯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圓角矩形 16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16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764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/>
          <p:cNvGrpSpPr/>
          <p:nvPr/>
        </p:nvGrpSpPr>
        <p:grpSpPr>
          <a:xfrm>
            <a:off x="395399" y="1961335"/>
            <a:ext cx="5877745" cy="4780033"/>
            <a:chOff x="3995179" y="649172"/>
            <a:chExt cx="5877745" cy="7134051"/>
          </a:xfrm>
        </p:grpSpPr>
        <p:pic>
          <p:nvPicPr>
            <p:cNvPr id="18" name="圖片 17" descr="畫面剪輯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649172"/>
              <a:ext cx="4601217" cy="3752204"/>
            </a:xfrm>
            <a:prstGeom prst="rect">
              <a:avLst/>
            </a:prstGeom>
          </p:spPr>
        </p:pic>
        <p:pic>
          <p:nvPicPr>
            <p:cNvPr id="19" name="圖片 18" descr="畫面剪輯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179" y="4401376"/>
              <a:ext cx="5877745" cy="3381847"/>
            </a:xfrm>
            <a:prstGeom prst="rect">
              <a:avLst/>
            </a:prstGeom>
          </p:spPr>
        </p:pic>
      </p:grpSp>
      <p:sp>
        <p:nvSpPr>
          <p:cNvPr id="5" name="Folded Corner 45"/>
          <p:cNvSpPr/>
          <p:nvPr/>
        </p:nvSpPr>
        <p:spPr>
          <a:xfrm>
            <a:off x="-1" y="1052736"/>
            <a:ext cx="2267745" cy="360000"/>
          </a:xfrm>
          <a:prstGeom prst="foldedCorner">
            <a:avLst>
              <a:gd name="adj" fmla="val 3662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用電資料填報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3381772" y="4869160"/>
            <a:ext cx="1380604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l"/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列入管考之實際用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電量</a:t>
            </a:r>
            <a:endParaRPr lang="zh-TW" altLang="en-US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cxnSp>
        <p:nvCxnSpPr>
          <p:cNvPr id="16" name="直線單箭頭接點 15"/>
          <p:cNvCxnSpPr/>
          <p:nvPr/>
        </p:nvCxnSpPr>
        <p:spPr bwMode="auto">
          <a:xfrm flipH="1">
            <a:off x="2605749" y="5063698"/>
            <a:ext cx="776023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圓角矩形 16"/>
          <p:cNvSpPr/>
          <p:nvPr/>
        </p:nvSpPr>
        <p:spPr bwMode="auto">
          <a:xfrm>
            <a:off x="2123728" y="4188245"/>
            <a:ext cx="1476164" cy="32087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4976" y="1700807"/>
            <a:ext cx="5329504" cy="400486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rot="16200000">
            <a:off x="4490774" y="1691589"/>
            <a:ext cx="4893647" cy="434181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marL="285750" indent="-285750" algn="just" eaLnBrk="1" hangingPunct="1"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修改電表務必確認並填妥下列資料：</a:t>
            </a:r>
            <a:endParaRPr lang="en-US" altLang="zh-TW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61950" indent="-361950" algn="just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(1)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本電號使用單位、建築或設施名稱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此欄位供單位作為該電號之備註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04800" indent="-304800" algn="just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(2)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總用電度數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(kWh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04800" indent="-304800" algn="just" eaLnBrk="1" hangingPunct="1"/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 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1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月至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12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月電費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帳單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之用電度數加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總</a:t>
            </a:r>
            <a:endParaRPr lang="en-US" altLang="zh-TW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just" eaLnBrk="1" hangingPunct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(3)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本電號用量由其他單位申報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是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/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否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algn="just" eaLnBrk="1" hangingPunct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若點選「是」，請填寫申報單位名稱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55600" indent="-355600" algn="just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(4)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分攤用電度數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(kWh)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55600" indent="-355600" algn="just" eaLnBrk="1" hangingPunct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   請填寫</a:t>
            </a:r>
            <a:r>
              <a:rPr lang="zh-TW" altLang="en-US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單位自身</a:t>
            </a:r>
            <a:r>
              <a:rPr lang="zh-TW" altLang="en-US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實際使用度數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。若單位</a:t>
            </a:r>
            <a:r>
              <a:rPr lang="zh-TW" altLang="en-US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有合署共用電號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情形，請點選「</a:t>
            </a:r>
            <a:r>
              <a:rPr lang="zh-TW" altLang="en-US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新增單位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」，請鍵入共用電號之單位名稱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marL="355600" indent="-355600" algn="just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(5)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扣除用電度數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(kWh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55600" indent="-355600" algn="just" eaLnBrk="1" hangingPunct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   若該電號用電量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屬</a:t>
            </a:r>
            <a:r>
              <a:rPr lang="zh-TW" altLang="en-US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行動計</a:t>
            </a: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畫</a:t>
            </a:r>
            <a:r>
              <a:rPr lang="zh-TW" altLang="en-US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規範</a:t>
            </a:r>
            <a:r>
              <a:rPr lang="zh-TW" altLang="en-US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內</a:t>
            </a:r>
            <a:r>
              <a:rPr lang="zh-TW" altLang="en-US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可扣除項目</a:t>
            </a:r>
            <a:r>
              <a:rPr lang="en-US" altLang="zh-TW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附錄一</a:t>
            </a:r>
            <a:r>
              <a:rPr lang="en-US" altLang="zh-TW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，請填入須扣除之用電度數，並請務必提出說明及佐證資料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55600" indent="-355600" algn="just" eaLnBrk="1" hangingPunct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(6)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本電號所在樓地板面積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55600" indent="-355600" algn="just" eaLnBrk="1" hangingPunct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   請填妥該電號下之使用總樓地板面積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9" name="橢圓 8"/>
          <p:cNvSpPr/>
          <p:nvPr/>
        </p:nvSpPr>
        <p:spPr bwMode="auto">
          <a:xfrm>
            <a:off x="35536" y="1868167"/>
            <a:ext cx="360000" cy="3895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kumimoji="0"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35536" y="2190107"/>
            <a:ext cx="360000" cy="3895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kumimoji="0"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橢圓 10"/>
          <p:cNvSpPr/>
          <p:nvPr/>
        </p:nvSpPr>
        <p:spPr bwMode="auto">
          <a:xfrm>
            <a:off x="35536" y="2478139"/>
            <a:ext cx="360000" cy="3895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kumimoji="0"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橢圓 11"/>
          <p:cNvSpPr/>
          <p:nvPr/>
        </p:nvSpPr>
        <p:spPr bwMode="auto">
          <a:xfrm>
            <a:off x="35536" y="3270267"/>
            <a:ext cx="360000" cy="3895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kumimoji="0"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橢圓 12"/>
          <p:cNvSpPr/>
          <p:nvPr/>
        </p:nvSpPr>
        <p:spPr bwMode="auto">
          <a:xfrm>
            <a:off x="35536" y="4494403"/>
            <a:ext cx="360000" cy="3895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kumimoji="0"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35536" y="5214483"/>
            <a:ext cx="360000" cy="38951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endParaRPr kumimoji="0"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(7/17)</a:t>
            </a:r>
          </a:p>
        </p:txBody>
      </p:sp>
      <p:sp>
        <p:nvSpPr>
          <p:cNvPr id="22" name="矩形 21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24" name="圖片 23" descr="畫面剪輯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圓角矩形 24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663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1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5"/>
          <p:cNvSpPr/>
          <p:nvPr/>
        </p:nvSpPr>
        <p:spPr>
          <a:xfrm>
            <a:off x="-1" y="1052736"/>
            <a:ext cx="2267745" cy="360000"/>
          </a:xfrm>
          <a:prstGeom prst="foldedCorner">
            <a:avLst>
              <a:gd name="adj" fmla="val 3662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用電資料填報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995643"/>
            <a:ext cx="8676456" cy="189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03548" y="2198159"/>
            <a:ext cx="7380820" cy="1021621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rot="16200000">
            <a:off x="6495872" y="325026"/>
            <a:ext cx="1015663" cy="377755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同樣於「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修改電號」頁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面，若欲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刪除電號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</a:t>
            </a:r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請務必填寫</a:t>
            </a:r>
            <a:r>
              <a:rPr lang="zh-TW" altLang="en-US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刪除電號</a:t>
            </a:r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說明後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，按「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刪除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電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號」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鍵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9" name="橢圓 8"/>
          <p:cNvSpPr/>
          <p:nvPr/>
        </p:nvSpPr>
        <p:spPr bwMode="auto">
          <a:xfrm>
            <a:off x="4571746" y="1938482"/>
            <a:ext cx="468052" cy="5193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kumimoji="0"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5436096" y="3443738"/>
            <a:ext cx="468052" cy="5193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kumimoji="0"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5750" y="4077072"/>
            <a:ext cx="8122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TW" sz="2000" dirty="0">
                <a:latin typeface="+mj-ea"/>
                <a:ea typeface="+mj-ea"/>
              </a:rPr>
              <a:t>※</a:t>
            </a:r>
            <a:r>
              <a:rPr lang="zh-TW" altLang="en-US" sz="2000" dirty="0" smtClean="0">
                <a:latin typeface="+mj-ea"/>
                <a:ea typeface="+mj-ea"/>
              </a:rPr>
              <a:t>用</a:t>
            </a:r>
            <a:r>
              <a:rPr lang="zh-TW" altLang="en-US" sz="2000" dirty="0">
                <a:latin typeface="+mj-ea"/>
                <a:ea typeface="+mj-ea"/>
              </a:rPr>
              <a:t>電</a:t>
            </a:r>
            <a:r>
              <a:rPr lang="zh-TW" altLang="en-US" sz="2000" dirty="0" smtClean="0">
                <a:latin typeface="+mj-ea"/>
                <a:ea typeface="+mj-ea"/>
              </a:rPr>
              <a:t>繳費戶名為公部門之電號皆要申報，如</a:t>
            </a:r>
            <a:r>
              <a:rPr lang="zh-TW" altLang="en-US" sz="2000" b="1" u="sng" dirty="0" smtClean="0">
                <a:solidFill>
                  <a:srgbClr val="FF0000"/>
                </a:solidFill>
                <a:latin typeface="+mj-ea"/>
                <a:ea typeface="+mj-ea"/>
              </a:rPr>
              <a:t>委外經營等用電則採用分攤方式分報</a:t>
            </a:r>
            <a:r>
              <a:rPr lang="zh-TW" altLang="en-US" sz="2000" dirty="0" smtClean="0">
                <a:latin typeface="+mj-ea"/>
                <a:ea typeface="+mj-ea"/>
              </a:rPr>
              <a:t>，單位</a:t>
            </a:r>
            <a:r>
              <a:rPr lang="zh-TW" altLang="en-US" sz="2000" dirty="0">
                <a:latin typeface="+mj-ea"/>
                <a:ea typeface="+mj-ea"/>
              </a:rPr>
              <a:t>分攤比</a:t>
            </a:r>
            <a:r>
              <a:rPr lang="zh-TW" altLang="en-US" sz="2000" dirty="0" smtClean="0">
                <a:latin typeface="+mj-ea"/>
                <a:ea typeface="+mj-ea"/>
              </a:rPr>
              <a:t>為</a:t>
            </a:r>
            <a:r>
              <a:rPr lang="en-US" altLang="zh-TW" sz="2000" dirty="0" smtClean="0">
                <a:latin typeface="+mj-ea"/>
                <a:ea typeface="+mj-ea"/>
              </a:rPr>
              <a:t>0</a:t>
            </a:r>
            <a:r>
              <a:rPr lang="zh-TW" altLang="en-US" sz="2000" dirty="0" smtClean="0">
                <a:latin typeface="+mj-ea"/>
                <a:ea typeface="+mj-ea"/>
              </a:rPr>
              <a:t> </a:t>
            </a:r>
            <a:r>
              <a:rPr lang="en-US" altLang="zh-TW" sz="2000" dirty="0" smtClean="0">
                <a:latin typeface="+mj-ea"/>
                <a:ea typeface="+mj-ea"/>
              </a:rPr>
              <a:t>%</a:t>
            </a:r>
            <a:r>
              <a:rPr lang="zh-TW" altLang="en-US" sz="2000" dirty="0" smtClean="0">
                <a:latin typeface="+mj-ea"/>
                <a:ea typeface="+mj-ea"/>
              </a:rPr>
              <a:t>，另</a:t>
            </a:r>
            <a:r>
              <a:rPr lang="zh-TW" altLang="en-US" sz="2000" dirty="0">
                <a:latin typeface="+mj-ea"/>
              </a:rPr>
              <a:t>委外</a:t>
            </a:r>
            <a:r>
              <a:rPr lang="zh-TW" altLang="en-US" sz="2000" dirty="0" smtClean="0">
                <a:latin typeface="+mj-ea"/>
              </a:rPr>
              <a:t>經營單位分攤比為</a:t>
            </a:r>
            <a:r>
              <a:rPr lang="en-US" altLang="zh-TW" sz="2000" dirty="0" smtClean="0">
                <a:latin typeface="+mj-ea"/>
              </a:rPr>
              <a:t>100</a:t>
            </a:r>
            <a:r>
              <a:rPr lang="zh-TW" altLang="en-US" sz="2000" dirty="0" smtClean="0">
                <a:latin typeface="+mj-ea"/>
              </a:rPr>
              <a:t> </a:t>
            </a:r>
            <a:r>
              <a:rPr lang="en-US" altLang="zh-TW" sz="2000" dirty="0" smtClean="0">
                <a:latin typeface="+mj-ea"/>
              </a:rPr>
              <a:t>%</a:t>
            </a:r>
            <a:r>
              <a:rPr lang="zh-TW" altLang="en-US" sz="2000" dirty="0" smtClean="0">
                <a:latin typeface="+mj-ea"/>
              </a:rPr>
              <a:t>。</a:t>
            </a:r>
            <a:endParaRPr lang="en-US" altLang="zh-TW" sz="2000" dirty="0" smtClean="0">
              <a:latin typeface="+mj-ea"/>
            </a:endParaRPr>
          </a:p>
          <a:p>
            <a:pPr algn="just">
              <a:lnSpc>
                <a:spcPct val="150000"/>
              </a:lnSpc>
            </a:pPr>
            <a:r>
              <a:rPr lang="en-US" altLang="zh-TW" sz="2000" dirty="0" smtClean="0"/>
              <a:t>※</a:t>
            </a:r>
            <a:r>
              <a:rPr lang="zh-TW" altLang="en-US" sz="2000" dirty="0" smtClean="0"/>
              <a:t>若有</a:t>
            </a:r>
            <a:r>
              <a:rPr lang="zh-TW" altLang="en-US" sz="2000" b="1" u="sng" dirty="0" smtClean="0"/>
              <a:t>場址未使用</a:t>
            </a:r>
            <a:r>
              <a:rPr lang="zh-TW" altLang="en-US" sz="2000" dirty="0" smtClean="0"/>
              <a:t>、</a:t>
            </a:r>
            <a:r>
              <a:rPr lang="zh-TW" altLang="en-US" sz="2000" b="1" u="sng" dirty="0" smtClean="0"/>
              <a:t>電號已移轉其他單位使用</a:t>
            </a:r>
            <a:r>
              <a:rPr lang="zh-TW" altLang="en-US" sz="2000" dirty="0" smtClean="0"/>
              <a:t>、</a:t>
            </a:r>
            <a:r>
              <a:rPr lang="zh-TW" altLang="en-US" sz="2000" b="1" u="sng" dirty="0"/>
              <a:t>用電號仍未滅失</a:t>
            </a:r>
            <a:r>
              <a:rPr lang="zh-TW" altLang="en-US" sz="2000" dirty="0" smtClean="0"/>
              <a:t>者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皆不可刪除電號</a:t>
            </a:r>
            <a:endParaRPr lang="zh-TW" altLang="en-US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(8/17)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7740352" y="73563"/>
            <a:ext cx="1355154" cy="1339213"/>
            <a:chOff x="48494" y="318367"/>
            <a:chExt cx="1355154" cy="1339213"/>
          </a:xfrm>
        </p:grpSpPr>
        <p:pic>
          <p:nvPicPr>
            <p:cNvPr id="16" name="圖片 15" descr="畫面剪輯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圓角矩形 16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7640" y="6212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2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514402"/>
            <a:ext cx="8331448" cy="522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593705" y="3646667"/>
            <a:ext cx="1218655" cy="26616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1691680" y="2518987"/>
            <a:ext cx="7107312" cy="23804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0" name="矩形 16"/>
          <p:cNvSpPr>
            <a:spLocks noChangeArrowheads="1"/>
          </p:cNvSpPr>
          <p:nvPr/>
        </p:nvSpPr>
        <p:spPr bwMode="auto">
          <a:xfrm rot="16200000">
            <a:off x="2605081" y="139335"/>
            <a:ext cx="738664" cy="544578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點選「修正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/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審查進度查詢」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，可</a:t>
            </a:r>
            <a:r>
              <a:rPr lang="zh-TW" altLang="en-US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檢視、刪除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修正資料申請，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待審核通過後，資料將更新於頁面上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5879906" y="3209784"/>
            <a:ext cx="1404000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000" dirty="0" smtClean="0">
                <a:latin typeface="+mn-ea"/>
              </a:rPr>
              <a:t>(106</a:t>
            </a:r>
            <a:r>
              <a:rPr kumimoji="0" lang="zh-TW" altLang="en-US" sz="1000" dirty="0" smtClean="0">
                <a:latin typeface="+mn-ea"/>
              </a:rPr>
              <a:t>年</a:t>
            </a:r>
            <a:r>
              <a:rPr kumimoji="0" lang="en-US" altLang="zh-TW" sz="1000" dirty="0" smtClean="0">
                <a:latin typeface="+mn-ea"/>
              </a:rPr>
              <a:t>)</a:t>
            </a:r>
            <a:r>
              <a:rPr kumimoji="0" lang="zh-TW" altLang="en-US" sz="1000" dirty="0" smtClean="0">
                <a:latin typeface="+mn-ea"/>
              </a:rPr>
              <a:t>電表資料填報</a:t>
            </a:r>
            <a:endParaRPr kumimoji="0" lang="en-US" altLang="zh-TW" sz="1000" dirty="0" smtClean="0">
              <a:latin typeface="+mn-ea"/>
            </a:endParaRPr>
          </a:p>
        </p:txBody>
      </p:sp>
      <p:cxnSp>
        <p:nvCxnSpPr>
          <p:cNvPr id="13" name="直線單箭頭接點 12"/>
          <p:cNvCxnSpPr/>
          <p:nvPr/>
        </p:nvCxnSpPr>
        <p:spPr bwMode="auto">
          <a:xfrm>
            <a:off x="5498416" y="2992305"/>
            <a:ext cx="1095289" cy="78744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Folded Corner 45"/>
          <p:cNvSpPr/>
          <p:nvPr/>
        </p:nvSpPr>
        <p:spPr>
          <a:xfrm>
            <a:off x="-1" y="1052736"/>
            <a:ext cx="2267745" cy="360000"/>
          </a:xfrm>
          <a:prstGeom prst="foldedCorner">
            <a:avLst>
              <a:gd name="adj" fmla="val 3662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用電資料填報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627"/>
          <a:stretch/>
        </p:blipFill>
        <p:spPr bwMode="auto">
          <a:xfrm>
            <a:off x="252462" y="3231561"/>
            <a:ext cx="5627444" cy="307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7283906" y="3189843"/>
            <a:ext cx="1218655" cy="26616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(9/17)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2" t="67400" r="2962" b="3485"/>
          <a:stretch/>
        </p:blipFill>
        <p:spPr bwMode="auto">
          <a:xfrm>
            <a:off x="5047908" y="4432936"/>
            <a:ext cx="388188" cy="36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2" t="67400" r="2962" b="3485"/>
          <a:stretch/>
        </p:blipFill>
        <p:spPr bwMode="auto">
          <a:xfrm>
            <a:off x="5055776" y="5517232"/>
            <a:ext cx="388188" cy="36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 bwMode="auto">
          <a:xfrm>
            <a:off x="4058253" y="3366440"/>
            <a:ext cx="1080120" cy="28080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22" name="圖片 21" descr="畫面剪輯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圓角矩形 22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19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9392" y="6304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2</a:t>
            </a:fld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" y="548681"/>
            <a:ext cx="9153059" cy="112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678" y="764704"/>
            <a:ext cx="913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一、節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電</a:t>
            </a:r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目標</a:t>
            </a:r>
            <a:endParaRPr lang="en-US" altLang="zh-TW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1765260"/>
            <a:ext cx="8640960" cy="5447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225" indent="-276225" algn="just">
              <a:lnSpc>
                <a:spcPts val="3000"/>
              </a:lnSpc>
              <a:buFont typeface="+mj-lt"/>
              <a:buAutoNum type="arabicPeriod"/>
            </a:pP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執行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機關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構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學校原則以 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104 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年為基期年，基期年 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EUI 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高於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公告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基準者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，以 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112 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年 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EUI 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降至公告基準為節電目標，並以基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期年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用電量為基準，其所需減少之用電量為該執行機關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構</a:t>
            </a:r>
            <a:r>
              <a:rPr lang="en-US" altLang="zh-TW" sz="2200" dirty="0" smtClean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學校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之「節電目標量」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。</a:t>
            </a:r>
            <a:endParaRPr lang="en-US" altLang="zh-TW" sz="2200" dirty="0" smtClean="0">
              <a:solidFill>
                <a:srgbClr val="002060"/>
              </a:solidFill>
              <a:latin typeface="+mn-ea"/>
            </a:endParaRPr>
          </a:p>
          <a:p>
            <a:pPr marL="276225" indent="-276225" algn="just">
              <a:lnSpc>
                <a:spcPts val="3000"/>
              </a:lnSpc>
              <a:buFont typeface="+mj-lt"/>
              <a:buAutoNum type="arabicPeriod"/>
            </a:pP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基期年 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EUI 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未高於公告基準者，以及國民中學、國民小學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、幼兒園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，以較基期年 </a:t>
            </a:r>
            <a:r>
              <a:rPr lang="en-US" altLang="zh-TW" sz="2200" dirty="0" smtClean="0">
                <a:solidFill>
                  <a:srgbClr val="002060"/>
                </a:solidFill>
                <a:latin typeface="+mn-ea"/>
              </a:rPr>
              <a:t>EUI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不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成長為節電目標。 </a:t>
            </a:r>
            <a:endParaRPr lang="en-US" altLang="zh-TW" sz="2200" dirty="0" smtClean="0">
              <a:solidFill>
                <a:srgbClr val="002060"/>
              </a:solidFill>
              <a:latin typeface="+mn-ea"/>
            </a:endParaRPr>
          </a:p>
          <a:p>
            <a:pPr marL="276225" indent="-276225" algn="just">
              <a:lnSpc>
                <a:spcPts val="3000"/>
              </a:lnSpc>
              <a:buFont typeface="+mj-lt"/>
              <a:buAutoNum type="arabicPeriod"/>
            </a:pP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執行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機關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構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學校為醫療機構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含公立學校附設醫院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、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安養機構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、法務部所屬監獄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/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看守所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/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戒治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/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觀護及特殊教育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學校等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，其節電目標由其主管機關自行訂定及督導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。</a:t>
            </a:r>
            <a:endParaRPr lang="en-US" altLang="zh-TW" sz="2200" dirty="0" smtClean="0">
              <a:solidFill>
                <a:srgbClr val="002060"/>
              </a:solidFill>
              <a:latin typeface="+mn-ea"/>
            </a:endParaRPr>
          </a:p>
          <a:p>
            <a:pPr marL="276225" indent="-276225" algn="just">
              <a:lnSpc>
                <a:spcPts val="3000"/>
              </a:lnSpc>
              <a:buFont typeface="+mj-lt"/>
              <a:buAutoNum type="arabicPeriod"/>
            </a:pP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基期年 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EUI 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高於公告基準者，應逐年達成「累計節電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目標量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」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即 </a:t>
            </a:r>
            <a:r>
              <a:rPr lang="en-US" altLang="zh-TW" sz="2200" dirty="0" smtClean="0">
                <a:solidFill>
                  <a:srgbClr val="002060"/>
                </a:solidFill>
                <a:latin typeface="+mn-ea"/>
              </a:rPr>
              <a:t>109</a:t>
            </a:r>
            <a:r>
              <a:rPr lang="zh-TW" altLang="en-US" sz="2200" dirty="0" smtClean="0">
                <a:solidFill>
                  <a:srgbClr val="002060"/>
                </a:solidFill>
                <a:latin typeface="+mn-ea"/>
              </a:rPr>
              <a:t>年達成</a:t>
            </a:r>
            <a:r>
              <a:rPr lang="en-US" altLang="zh-TW" sz="2200" dirty="0" smtClean="0">
                <a:solidFill>
                  <a:srgbClr val="002060"/>
                </a:solidFill>
                <a:latin typeface="+mn-ea"/>
              </a:rPr>
              <a:t>1/4 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節電目標量、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110 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年達成 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2/4 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節電目 標量、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111 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年達成 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3/4 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節電目標量、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112 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年達成節電目標量</a:t>
            </a:r>
            <a:r>
              <a:rPr lang="en-US" altLang="zh-TW" sz="22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200" dirty="0">
                <a:solidFill>
                  <a:srgbClr val="002060"/>
                </a:solidFill>
                <a:latin typeface="+mn-ea"/>
              </a:rPr>
              <a:t>。</a:t>
            </a:r>
            <a:endParaRPr lang="en-US" altLang="zh-TW" sz="2200" dirty="0">
              <a:solidFill>
                <a:srgbClr val="002060"/>
              </a:solidFill>
              <a:latin typeface="+mn-ea"/>
            </a:endParaRPr>
          </a:p>
          <a:p>
            <a:pPr marL="457200" indent="-457200" algn="just">
              <a:lnSpc>
                <a:spcPts val="3000"/>
              </a:lnSpc>
              <a:buFont typeface="+mj-lt"/>
              <a:buAutoNum type="arabicPeriod"/>
            </a:pPr>
            <a:endParaRPr lang="en-US" altLang="zh-TW" sz="2200" b="1" dirty="0" smtClean="0">
              <a:solidFill>
                <a:srgbClr val="002060"/>
              </a:solidFill>
              <a:latin typeface="+mn-ea"/>
            </a:endParaRPr>
          </a:p>
          <a:p>
            <a:pPr algn="just">
              <a:lnSpc>
                <a:spcPts val="3000"/>
              </a:lnSpc>
            </a:pPr>
            <a:endParaRPr lang="zh-TW" altLang="en-US" sz="2200" b="1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8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8772" y="6021288"/>
            <a:ext cx="609600" cy="609600"/>
          </a:xfrm>
          <a:prstGeom prst="rect">
            <a:avLst/>
          </a:prstGeom>
        </p:spPr>
      </p:pic>
      <p:pic>
        <p:nvPicPr>
          <p:cNvPr id="10" name="圖片 9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464" y="44623"/>
            <a:ext cx="360039" cy="3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4"/>
    </mc:Choice>
    <mc:Fallback xmlns="">
      <p:transition spd="slow" advTm="480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5" y="1672582"/>
            <a:ext cx="8189356" cy="4780754"/>
          </a:xfrm>
          <a:prstGeom prst="rect">
            <a:avLst/>
          </a:prstGeom>
        </p:spPr>
      </p:pic>
      <p:sp>
        <p:nvSpPr>
          <p:cNvPr id="5" name="Folded Corner 45"/>
          <p:cNvSpPr/>
          <p:nvPr/>
        </p:nvSpPr>
        <p:spPr>
          <a:xfrm>
            <a:off x="-1" y="1052736"/>
            <a:ext cx="2267745" cy="360000"/>
          </a:xfrm>
          <a:prstGeom prst="foldedCorner">
            <a:avLst>
              <a:gd name="adj" fmla="val 3662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用電資料填報</a:t>
            </a:r>
          </a:p>
        </p:txBody>
      </p:sp>
      <p:sp>
        <p:nvSpPr>
          <p:cNvPr id="8" name="矩形 7"/>
          <p:cNvSpPr/>
          <p:nvPr/>
        </p:nvSpPr>
        <p:spPr>
          <a:xfrm>
            <a:off x="611561" y="3501008"/>
            <a:ext cx="8199550" cy="230425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cxnSp>
        <p:nvCxnSpPr>
          <p:cNvPr id="9" name="肘形接點 8"/>
          <p:cNvCxnSpPr>
            <a:endCxn id="8" idx="0"/>
          </p:cNvCxnSpPr>
          <p:nvPr/>
        </p:nvCxnSpPr>
        <p:spPr bwMode="auto">
          <a:xfrm rot="10800000" flipV="1">
            <a:off x="4711337" y="2950880"/>
            <a:ext cx="678903" cy="550128"/>
          </a:xfrm>
          <a:prstGeom prst="bentConnector2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矩形 9"/>
          <p:cNvSpPr>
            <a:spLocks noChangeArrowheads="1"/>
          </p:cNvSpPr>
          <p:nvPr/>
        </p:nvSpPr>
        <p:spPr bwMode="auto">
          <a:xfrm rot="16200000">
            <a:off x="6373105" y="989182"/>
            <a:ext cx="1015663" cy="387907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本頁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面「用電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正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負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成長原因」，為單位用電正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負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成長時，請依當年度單位執行情形，填寫成長或節約原因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1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(10/17)</a:t>
            </a:r>
          </a:p>
        </p:txBody>
      </p:sp>
      <p:sp>
        <p:nvSpPr>
          <p:cNvPr id="12" name="矩形 11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15" name="圖片 14" descr="畫面剪輯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圓角矩形 15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20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6630" y="6148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4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2" y="1412736"/>
            <a:ext cx="7716327" cy="5256624"/>
          </a:xfrm>
          <a:prstGeom prst="rect">
            <a:avLst/>
          </a:prstGeom>
        </p:spPr>
      </p:pic>
      <p:sp>
        <p:nvSpPr>
          <p:cNvPr id="5" name="Folded Corner 45"/>
          <p:cNvSpPr/>
          <p:nvPr/>
        </p:nvSpPr>
        <p:spPr>
          <a:xfrm>
            <a:off x="-1" y="1052736"/>
            <a:ext cx="2267745" cy="360000"/>
          </a:xfrm>
          <a:prstGeom prst="foldedCorner">
            <a:avLst>
              <a:gd name="adj" fmla="val 3662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用油資料填報</a:t>
            </a:r>
          </a:p>
        </p:txBody>
      </p:sp>
      <p:sp>
        <p:nvSpPr>
          <p:cNvPr id="7" name="矩形 16"/>
          <p:cNvSpPr>
            <a:spLocks noChangeArrowheads="1"/>
          </p:cNvSpPr>
          <p:nvPr/>
        </p:nvSpPr>
        <p:spPr bwMode="auto">
          <a:xfrm rot="16200000">
            <a:off x="3878337" y="-103699"/>
            <a:ext cx="1015663" cy="409967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若油號資料需修改或刪除油號，請點選相對應之「修改鍵」，進入「修改油號資料」頁面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76357" y="4305443"/>
            <a:ext cx="360039" cy="347694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3" name="矩形 12"/>
          <p:cNvSpPr/>
          <p:nvPr/>
        </p:nvSpPr>
        <p:spPr bwMode="auto">
          <a:xfrm>
            <a:off x="2771800" y="4749858"/>
            <a:ext cx="4680519" cy="11930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 rot="16200000">
            <a:off x="3793681" y="-549031"/>
            <a:ext cx="1015663" cy="8244000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/>
          <a:p>
            <a:pPr algn="l"/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特別注意：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177800" indent="-177800" algn="l"/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1.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若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修改油號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資料，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請檢附相關佐證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資料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未提出將不予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通過用油資料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變更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177800" indent="-177800"/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2.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待資料更正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表及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佐證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資料</a:t>
            </a:r>
            <a:r>
              <a: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皆須含主管核職章</a:t>
            </a: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上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傳至系統內，即進入資料審核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cxnSp>
        <p:nvCxnSpPr>
          <p:cNvPr id="16" name="肘形接點 15"/>
          <p:cNvCxnSpPr>
            <a:stCxn id="7" idx="2"/>
          </p:cNvCxnSpPr>
          <p:nvPr/>
        </p:nvCxnSpPr>
        <p:spPr bwMode="auto">
          <a:xfrm>
            <a:off x="6436004" y="1946135"/>
            <a:ext cx="1691999" cy="2359307"/>
          </a:xfrm>
          <a:prstGeom prst="bentConnector2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矩形 25"/>
          <p:cNvSpPr/>
          <p:nvPr/>
        </p:nvSpPr>
        <p:spPr bwMode="auto">
          <a:xfrm>
            <a:off x="323528" y="5337304"/>
            <a:ext cx="8460000" cy="828000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2411760" y="4413559"/>
            <a:ext cx="794459" cy="180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800" dirty="0" smtClean="0">
                <a:latin typeface="Lucida Sans Unicode" pitchFamily="34" charset="0"/>
                <a:ea typeface="標楷體" pitchFamily="65" charset="-120"/>
              </a:rPr>
              <a:t>AA9999999</a:t>
            </a:r>
            <a:endParaRPr kumimoji="0" lang="zh-TW" altLang="en-US" sz="800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4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(11/17)</a:t>
            </a:r>
          </a:p>
        </p:txBody>
      </p:sp>
      <p:sp>
        <p:nvSpPr>
          <p:cNvPr id="15" name="矩形 14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19" name="圖片 18" descr="畫面剪輯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圓角矩形 19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21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3928" y="636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5"/>
          <p:cNvSpPr/>
          <p:nvPr/>
        </p:nvSpPr>
        <p:spPr>
          <a:xfrm>
            <a:off x="-1" y="1052736"/>
            <a:ext cx="2267745" cy="360000"/>
          </a:xfrm>
          <a:prstGeom prst="foldedCorner">
            <a:avLst>
              <a:gd name="adj" fmla="val 3662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用油資料填報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3" y="1795232"/>
            <a:ext cx="4273185" cy="419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467543" y="1795231"/>
            <a:ext cx="5256584" cy="426844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rot="16200000">
            <a:off x="5080325" y="1167810"/>
            <a:ext cx="3662541" cy="434181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marL="285750" indent="-285750" algn="l" eaLnBrk="1" hangingPunct="1">
              <a:buFont typeface="Wingdings" panose="05000000000000000000" pitchFamily="2" charset="2"/>
              <a:buChar char="u"/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修改用油資料務必確認並填妥下列資料：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60363" indent="-360363" eaLnBrk="1" hangingPunct="1"/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(1)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購油類型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含台灣中油、台塑石油、油摺、自購油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marL="360363" indent="-360363" eaLnBrk="1" hangingPunct="1"/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(2)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購油客戶編號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: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客戶編號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(9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碼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60363" indent="-360363" algn="l" eaLnBrk="1" hangingPunct="1"/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(3)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總用油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量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L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(106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年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至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12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月油費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帳單之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用油量之加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總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(4)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由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其他單位申報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是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/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否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若點選「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是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」，請填寫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申報單位名稱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marL="266700" indent="-266700" eaLnBrk="1" hangingPunct="1"/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(5)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分攤用油量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(L)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請填寫實際使用之總油量。若單位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有合署共用情形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，請點選「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新增單位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」，請鍵入共用油號之單位名稱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marL="266700" indent="-266700" algn="l" eaLnBrk="1" hangingPunct="1"/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(6)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扣除用油量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(L)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若有扣除用油量，請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務必提出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說明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  <a:p>
            <a:pPr algn="l" eaLnBrk="1" hangingPunct="1"/>
            <a:endParaRPr lang="en-US" altLang="zh-TW" dirty="0" smtClean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381772" y="5354052"/>
            <a:ext cx="1380604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l"/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列入管考之實際用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電量</a:t>
            </a:r>
            <a:endParaRPr lang="zh-TW" altLang="en-US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cxnSp>
        <p:nvCxnSpPr>
          <p:cNvPr id="24" name="直線單箭頭接點 23"/>
          <p:cNvCxnSpPr/>
          <p:nvPr/>
        </p:nvCxnSpPr>
        <p:spPr bwMode="auto">
          <a:xfrm flipH="1">
            <a:off x="2051720" y="5548590"/>
            <a:ext cx="1330053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矩形 16"/>
          <p:cNvSpPr>
            <a:spLocks noChangeArrowheads="1"/>
          </p:cNvSpPr>
          <p:nvPr/>
        </p:nvSpPr>
        <p:spPr bwMode="auto">
          <a:xfrm rot="16200000">
            <a:off x="6203709" y="3706364"/>
            <a:ext cx="1415772" cy="4341815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/>
          <a:p>
            <a:pPr algn="l"/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特別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注意：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177800" indent="-177800"/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1.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待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審核通過後，資料將會更新於頁面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上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177800" indent="-177800"/>
            <a: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2.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審核作業將於填報期間結束後進行</a:t>
            </a:r>
            <a:endParaRPr lang="en-US" altLang="zh-TW" sz="16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177800" indent="-177800"/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3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.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欲查詢修正資料審核進度，可點選「修正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/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審查進度查詢」進行查詢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107503" y="1700808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kumimoji="0"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橢圓 10"/>
          <p:cNvSpPr/>
          <p:nvPr/>
        </p:nvSpPr>
        <p:spPr bwMode="auto">
          <a:xfrm>
            <a:off x="107503" y="2060848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kumimoji="0"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橢圓 11"/>
          <p:cNvSpPr/>
          <p:nvPr/>
        </p:nvSpPr>
        <p:spPr bwMode="auto">
          <a:xfrm>
            <a:off x="107503" y="2377455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endParaRPr kumimoji="0"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橢圓 12"/>
          <p:cNvSpPr/>
          <p:nvPr/>
        </p:nvSpPr>
        <p:spPr bwMode="auto">
          <a:xfrm>
            <a:off x="107503" y="2780928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endParaRPr kumimoji="0"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107503" y="3284984"/>
            <a:ext cx="360000" cy="36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kumimoji="0"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橢圓 14"/>
          <p:cNvSpPr/>
          <p:nvPr/>
        </p:nvSpPr>
        <p:spPr bwMode="auto">
          <a:xfrm>
            <a:off x="107503" y="4839005"/>
            <a:ext cx="360000" cy="39019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endParaRPr kumimoji="0"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(12/17)</a:t>
            </a:r>
          </a:p>
        </p:txBody>
      </p:sp>
      <p:sp>
        <p:nvSpPr>
          <p:cNvPr id="19" name="矩形 18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0" name="群組 19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21" name="圖片 20" descr="畫面剪輯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圓角矩形 21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22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504" y="627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5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5"/>
          <p:cNvSpPr/>
          <p:nvPr/>
        </p:nvSpPr>
        <p:spPr>
          <a:xfrm>
            <a:off x="-1" y="1052736"/>
            <a:ext cx="2267745" cy="360000"/>
          </a:xfrm>
          <a:prstGeom prst="foldedCorner">
            <a:avLst>
              <a:gd name="adj" fmla="val 3662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用油資料填報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3" y="1860495"/>
            <a:ext cx="8269785" cy="250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503548" y="2198159"/>
            <a:ext cx="6948772" cy="121135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 bwMode="auto">
          <a:xfrm>
            <a:off x="5125275" y="3779963"/>
            <a:ext cx="468052" cy="5193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kumimoji="0"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rot="16200000">
            <a:off x="5324328" y="-245713"/>
            <a:ext cx="1015663" cy="3747396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同樣於「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修改油號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」頁面，若欲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刪除油號，請務必填寫刪除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油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號說明後，按「刪除油號」鍵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1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(13/17)</a:t>
            </a:r>
          </a:p>
        </p:txBody>
      </p:sp>
      <p:sp>
        <p:nvSpPr>
          <p:cNvPr id="12" name="矩形 11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14" name="圖片 13" descr="畫面剪輯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圓角矩形 14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9" name="橢圓 8"/>
          <p:cNvSpPr/>
          <p:nvPr/>
        </p:nvSpPr>
        <p:spPr bwMode="auto">
          <a:xfrm>
            <a:off x="4385383" y="2060848"/>
            <a:ext cx="468052" cy="51935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xtLst/>
        </p:spPr>
        <p:txBody>
          <a:bodyPr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kumimoji="0"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504" y="6317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5"/>
          <p:cNvSpPr/>
          <p:nvPr/>
        </p:nvSpPr>
        <p:spPr>
          <a:xfrm>
            <a:off x="-1" y="1052736"/>
            <a:ext cx="2267745" cy="360000"/>
          </a:xfrm>
          <a:prstGeom prst="foldedCorner">
            <a:avLst>
              <a:gd name="adj" fmla="val 3662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用油資料填報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0812" y="1514401"/>
            <a:ext cx="8295208" cy="50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036" y="2184969"/>
            <a:ext cx="6468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363167" y="3454450"/>
            <a:ext cx="1218655" cy="26616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9" name="矩形 16"/>
          <p:cNvSpPr>
            <a:spLocks noChangeArrowheads="1"/>
          </p:cNvSpPr>
          <p:nvPr/>
        </p:nvSpPr>
        <p:spPr bwMode="auto">
          <a:xfrm rot="16200000">
            <a:off x="2420723" y="-431885"/>
            <a:ext cx="738664" cy="529208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點選「修正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/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審查進度查詢」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，可</a:t>
            </a:r>
            <a:r>
              <a:rPr lang="zh-TW" altLang="en-US" b="1" u="sng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檢視、刪除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修正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資料審核狀態，待審核通過後，資料將更新於頁面上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1626939" y="3041519"/>
            <a:ext cx="7107312" cy="23804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cxnSp>
        <p:nvCxnSpPr>
          <p:cNvPr id="12" name="直線單箭頭接點 11"/>
          <p:cNvCxnSpPr>
            <a:stCxn id="9" idx="2"/>
          </p:cNvCxnSpPr>
          <p:nvPr/>
        </p:nvCxnSpPr>
        <p:spPr bwMode="auto">
          <a:xfrm>
            <a:off x="5436096" y="2214155"/>
            <a:ext cx="927071" cy="137337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0" y="2592158"/>
            <a:ext cx="5289128" cy="22958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矩形 12"/>
          <p:cNvSpPr/>
          <p:nvPr/>
        </p:nvSpPr>
        <p:spPr bwMode="auto">
          <a:xfrm>
            <a:off x="2822542" y="2973844"/>
            <a:ext cx="2016224" cy="19080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1651209" y="3751681"/>
            <a:ext cx="794459" cy="215444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800" dirty="0" smtClean="0">
                <a:latin typeface="Lucida Sans Unicode" pitchFamily="34" charset="0"/>
                <a:ea typeface="標楷體" pitchFamily="65" charset="-120"/>
              </a:rPr>
              <a:t>AB9999999</a:t>
            </a:r>
            <a:endParaRPr kumimoji="0" lang="zh-TW" altLang="en-US" sz="800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(14/17)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2" t="67400" r="2962" b="3485"/>
          <a:stretch/>
        </p:blipFill>
        <p:spPr bwMode="auto">
          <a:xfrm>
            <a:off x="4903892" y="4068720"/>
            <a:ext cx="388188" cy="36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群組 18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20" name="圖片 19" descr="畫面剪輯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圓角矩形 20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24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1220" y="638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9" y="1700808"/>
            <a:ext cx="8189343" cy="4392488"/>
          </a:xfrm>
          <a:prstGeom prst="rect">
            <a:avLst/>
          </a:prstGeom>
        </p:spPr>
      </p:pic>
      <p:sp>
        <p:nvSpPr>
          <p:cNvPr id="5" name="Folded Corner 45"/>
          <p:cNvSpPr/>
          <p:nvPr/>
        </p:nvSpPr>
        <p:spPr>
          <a:xfrm>
            <a:off x="-1" y="1052736"/>
            <a:ext cx="2267745" cy="360000"/>
          </a:xfrm>
          <a:prstGeom prst="foldedCorner">
            <a:avLst>
              <a:gd name="adj" fmla="val 3662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用油資料填報</a:t>
            </a:r>
          </a:p>
        </p:txBody>
      </p:sp>
      <p:sp>
        <p:nvSpPr>
          <p:cNvPr id="7" name="矩形 6"/>
          <p:cNvSpPr/>
          <p:nvPr/>
        </p:nvSpPr>
        <p:spPr>
          <a:xfrm>
            <a:off x="611561" y="3284984"/>
            <a:ext cx="8199550" cy="2143497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cxnSp>
        <p:nvCxnSpPr>
          <p:cNvPr id="8" name="肘形接點 7"/>
          <p:cNvCxnSpPr>
            <a:endCxn id="7" idx="0"/>
          </p:cNvCxnSpPr>
          <p:nvPr/>
        </p:nvCxnSpPr>
        <p:spPr bwMode="auto">
          <a:xfrm rot="10800000" flipV="1">
            <a:off x="4711337" y="2806864"/>
            <a:ext cx="678911" cy="478120"/>
          </a:xfrm>
          <a:prstGeom prst="bentConnector2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矩形 11"/>
          <p:cNvSpPr>
            <a:spLocks noChangeArrowheads="1"/>
          </p:cNvSpPr>
          <p:nvPr/>
        </p:nvSpPr>
        <p:spPr bwMode="auto">
          <a:xfrm rot="16200000">
            <a:off x="6630587" y="722159"/>
            <a:ext cx="1015663" cy="353392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eaLnBrk="1" hangingPunct="1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本頁面「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用油正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負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成長原因」，為單位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用油正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負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成長時，請依當年度執行情況填寫成長或節約原因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(15/17)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14" name="圖片 13" descr="畫面剪輯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圓角矩形 14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25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50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5"/>
          <p:cNvSpPr/>
          <p:nvPr/>
        </p:nvSpPr>
        <p:spPr>
          <a:xfrm>
            <a:off x="-2" y="1052736"/>
            <a:ext cx="2628000" cy="360000"/>
          </a:xfrm>
          <a:prstGeom prst="foldedCorner">
            <a:avLst>
              <a:gd name="adj" fmla="val 3662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資料更正表下載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3440" y="1551468"/>
            <a:ext cx="7416800" cy="518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 rot="16200000">
            <a:off x="6672177" y="1519243"/>
            <a:ext cx="1292662" cy="3528000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本頁面將羅列單位填報之修正資料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如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樓板面積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用電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及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用油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更正資料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，點選「更正表列印」，並請主管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核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章 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115616" y="1551468"/>
            <a:ext cx="784167" cy="22134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9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(16/17)</a:t>
            </a:r>
            <a:endParaRPr lang="en-US" altLang="zh-TW" sz="21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12" name="圖片 11" descr="畫面剪輯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圓角矩形 12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26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3640" y="6309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3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ded Corner 45"/>
          <p:cNvSpPr/>
          <p:nvPr/>
        </p:nvSpPr>
        <p:spPr>
          <a:xfrm>
            <a:off x="-2" y="1052736"/>
            <a:ext cx="2628000" cy="360000"/>
          </a:xfrm>
          <a:prstGeom prst="foldedCorner">
            <a:avLst>
              <a:gd name="adj" fmla="val 36621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上傳資料更正表</a:t>
            </a:r>
          </a:p>
        </p:txBody>
      </p:sp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21" y="2104840"/>
            <a:ext cx="7039957" cy="2648320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 rot="16200000">
            <a:off x="6759015" y="3692293"/>
            <a:ext cx="738664" cy="35285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/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請將資料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更正表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含主管核章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，至此頁面進行上傳。</a:t>
            </a: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三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基本資料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、用電及用油填報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r>
              <a:rPr lang="en-US" altLang="zh-TW" sz="21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(17/17)</a:t>
            </a:r>
            <a:endParaRPr lang="en-US" altLang="zh-TW" sz="21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7740352" y="73523"/>
            <a:ext cx="1355154" cy="1339213"/>
            <a:chOff x="48494" y="318367"/>
            <a:chExt cx="1355154" cy="1339213"/>
          </a:xfrm>
        </p:grpSpPr>
        <p:pic>
          <p:nvPicPr>
            <p:cNvPr id="12" name="圖片 11" descr="畫面剪輯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圓角矩形 12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504" y="628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6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 b="55550"/>
          <a:stretch/>
        </p:blipFill>
        <p:spPr>
          <a:xfrm>
            <a:off x="2670880" y="2119188"/>
            <a:ext cx="3791656" cy="3600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28</a:t>
            </a:fld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0" y="1110005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照明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及空調設備填報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專區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6148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192756" y="800816"/>
            <a:ext cx="8660660" cy="5688632"/>
            <a:chOff x="211214" y="836712"/>
            <a:chExt cx="7736195" cy="5081410"/>
          </a:xfrm>
        </p:grpSpPr>
        <p:pic>
          <p:nvPicPr>
            <p:cNvPr id="3" name="圖片 2" descr="畫面剪輯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16" y="922254"/>
              <a:ext cx="6501584" cy="3471789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251216" y="922254"/>
              <a:ext cx="3250792" cy="1628345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11214" y="2716395"/>
              <a:ext cx="7448163" cy="198022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sp>
          <p:nvSpPr>
            <p:cNvPr id="10" name="向右箭號 9"/>
            <p:cNvSpPr/>
            <p:nvPr/>
          </p:nvSpPr>
          <p:spPr bwMode="auto">
            <a:xfrm rot="5400000">
              <a:off x="4042989" y="2514219"/>
              <a:ext cx="469318" cy="426753"/>
            </a:xfrm>
            <a:prstGeom prst="rightArrow">
              <a:avLst/>
            </a:prstGeom>
            <a:solidFill>
              <a:srgbClr val="C00000"/>
            </a:solidFill>
            <a:ln/>
            <a:ex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148064" y="836712"/>
              <a:ext cx="1604736" cy="1836164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/>
            </a:p>
          </p:txBody>
        </p: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2833" y="3041048"/>
              <a:ext cx="5184576" cy="287707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29</a:t>
            </a:fld>
            <a:endParaRPr lang="zh-TW" altLang="en-US"/>
          </a:p>
        </p:txBody>
      </p:sp>
      <p:sp>
        <p:nvSpPr>
          <p:cNvPr id="15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en-US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照明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及空調設備填報專區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6165" y="6417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2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3" name="投影片編號版面配置區 1"/>
          <p:cNvSpPr txBox="1">
            <a:spLocks/>
          </p:cNvSpPr>
          <p:nvPr/>
        </p:nvSpPr>
        <p:spPr>
          <a:xfrm>
            <a:off x="8647112" y="6432376"/>
            <a:ext cx="5334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315010-C36B-4476-861E-BFDB4053D57E}" type="slidenum">
              <a:rPr lang="zh-TW" altLang="en-US" smtClean="0"/>
              <a:pPr/>
              <a:t>3</a:t>
            </a:fld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" y="548681"/>
            <a:ext cx="9153059" cy="112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53332" y="1772816"/>
            <a:ext cx="846714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    於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計畫期間因建築物增加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減少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、新增機關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構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學校及機關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構</a:t>
            </a:r>
            <a:r>
              <a:rPr lang="en-US" altLang="zh-TW" sz="2000" dirty="0" smtClean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學校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整併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、搬遷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者，其基期設定依下列說明辦理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：</a:t>
            </a:r>
            <a:endParaRPr lang="en-US" altLang="zh-TW" sz="2000" dirty="0" smtClean="0">
              <a:solidFill>
                <a:srgbClr val="002060"/>
              </a:solidFill>
              <a:latin typeface="+mn-ea"/>
            </a:endParaRPr>
          </a:p>
          <a:p>
            <a:pPr marL="276225" indent="-276225" algn="just">
              <a:lnSpc>
                <a:spcPts val="3000"/>
              </a:lnSpc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建築物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增加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減少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而新增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扣除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樓地板面積者，改以變動後第一個完整會計年為基期。 </a:t>
            </a:r>
            <a:endParaRPr lang="en-US" altLang="zh-TW" sz="2000" dirty="0" smtClean="0">
              <a:solidFill>
                <a:srgbClr val="002060"/>
              </a:solidFill>
              <a:latin typeface="+mn-ea"/>
            </a:endParaRPr>
          </a:p>
          <a:p>
            <a:pPr marL="276225" indent="-276225" algn="just">
              <a:lnSpc>
                <a:spcPts val="3000"/>
              </a:lnSpc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新增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機關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構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學校，以行政院人事行政總處公告新增後第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一個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完整會計年為基期。 </a:t>
            </a:r>
            <a:endParaRPr lang="en-US" altLang="zh-TW" sz="2000" dirty="0" smtClean="0">
              <a:solidFill>
                <a:srgbClr val="002060"/>
              </a:solidFill>
              <a:latin typeface="+mn-ea"/>
            </a:endParaRPr>
          </a:p>
          <a:p>
            <a:pPr marL="276225" indent="-276225" algn="just">
              <a:lnSpc>
                <a:spcPts val="3000"/>
              </a:lnSpc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機關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構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學校整併時，整併後機關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構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學校應併計入被整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併機關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構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學校之用電量、樓地板面積、雇員人數等資料，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並改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以整併當年為基期。 </a:t>
            </a:r>
            <a:endParaRPr lang="en-US" altLang="zh-TW" sz="2000" dirty="0" smtClean="0">
              <a:solidFill>
                <a:srgbClr val="002060"/>
              </a:solidFill>
              <a:latin typeface="+mn-ea"/>
            </a:endParaRPr>
          </a:p>
          <a:p>
            <a:pPr marL="276225" indent="-276225" algn="just">
              <a:lnSpc>
                <a:spcPts val="3000"/>
              </a:lnSpc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機關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構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學校因搬遷而有總樓地板面積增加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減少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情形者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，改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以變動後第一個完整會計年為基期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。</a:t>
            </a:r>
            <a:endParaRPr lang="en-US" altLang="zh-TW" sz="2000" dirty="0" smtClean="0">
              <a:solidFill>
                <a:srgbClr val="002060"/>
              </a:solidFill>
              <a:latin typeface="+mn-ea"/>
            </a:endParaRPr>
          </a:p>
          <a:p>
            <a:pPr algn="just">
              <a:lnSpc>
                <a:spcPts val="3000"/>
              </a:lnSpc>
            </a:pP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有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上述情形者，需於年度填報時提出資料更正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申請、基期年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變動說明及相關佐證資料，並依完整基期資料重新設定節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電目標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。 </a:t>
            </a:r>
            <a:endParaRPr lang="en-US" altLang="zh-TW" sz="2000" b="1" dirty="0" smtClean="0">
              <a:solidFill>
                <a:srgbClr val="002060"/>
              </a:solidFill>
              <a:latin typeface="+mn-ea"/>
            </a:endParaRPr>
          </a:p>
          <a:p>
            <a:pPr algn="just">
              <a:lnSpc>
                <a:spcPts val="3000"/>
              </a:lnSpc>
            </a:pPr>
            <a:endParaRPr lang="zh-TW" altLang="en-US" sz="2000" b="1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7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7512" y="6158056"/>
            <a:ext cx="609600" cy="609600"/>
          </a:xfrm>
          <a:prstGeom prst="rect">
            <a:avLst/>
          </a:prstGeom>
        </p:spPr>
      </p:pic>
      <p:pic>
        <p:nvPicPr>
          <p:cNvPr id="9" name="圖片 8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464" y="44623"/>
            <a:ext cx="360039" cy="32716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678" y="766445"/>
            <a:ext cx="913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二、基</a:t>
            </a:r>
            <a:r>
              <a:rPr lang="zh-TW" altLang="en-US" sz="3600" b="1" dirty="0">
                <a:solidFill>
                  <a:schemeClr val="bg1"/>
                </a:solidFill>
                <a:latin typeface="+mj-ea"/>
                <a:ea typeface="+mj-ea"/>
              </a:rPr>
              <a:t>期年調整</a:t>
            </a:r>
            <a:r>
              <a:rPr lang="zh-TW" altLang="en-US" sz="3600" b="1" dirty="0" smtClean="0">
                <a:solidFill>
                  <a:schemeClr val="bg1"/>
                </a:solidFill>
                <a:latin typeface="+mj-ea"/>
                <a:ea typeface="+mj-ea"/>
              </a:rPr>
              <a:t>說明</a:t>
            </a:r>
            <a:endParaRPr lang="zh-TW" altLang="en-US" sz="3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121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r="1483" b="24337"/>
          <a:stretch/>
        </p:blipFill>
        <p:spPr>
          <a:xfrm>
            <a:off x="0" y="2478051"/>
            <a:ext cx="9036496" cy="3615245"/>
          </a:xfrm>
          <a:prstGeom prst="rect">
            <a:avLst/>
          </a:prstGeom>
        </p:spPr>
      </p:pic>
      <p:sp>
        <p:nvSpPr>
          <p:cNvPr id="10" name="向右箭號圖說文字 9"/>
          <p:cNvSpPr/>
          <p:nvPr/>
        </p:nvSpPr>
        <p:spPr>
          <a:xfrm rot="5400000">
            <a:off x="1362633" y="-45133"/>
            <a:ext cx="1884348" cy="4224102"/>
          </a:xfrm>
          <a:prstGeom prst="rightArrowCallout">
            <a:avLst>
              <a:gd name="adj1" fmla="val 17113"/>
              <a:gd name="adj2" fmla="val 25000"/>
              <a:gd name="adj3" fmla="val 25000"/>
              <a:gd name="adj4" fmla="val 64977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48623" y="1237861"/>
            <a:ext cx="3312368" cy="60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現有設備清單</a:t>
            </a:r>
            <a:endParaRPr lang="en-US" altLang="zh-TW" sz="2800" b="1" dirty="0" smtClean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48623" y="1700808"/>
            <a:ext cx="3312368" cy="60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※</a:t>
            </a:r>
            <a:r>
              <a:rPr lang="zh-TW" altLang="en-US" b="1" dirty="0" smtClean="0">
                <a:solidFill>
                  <a:schemeClr val="tx1"/>
                </a:solidFill>
              </a:rPr>
              <a:t>請定期盤點，修正數量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5"/>
          <a:srcRect l="3482" t="3185" r="72222" b="52449"/>
          <a:stretch/>
        </p:blipFill>
        <p:spPr>
          <a:xfrm>
            <a:off x="7860248" y="-3043"/>
            <a:ext cx="1032232" cy="10460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5"/>
          <a:srcRect l="26587" t="4369" r="49363" b="53370"/>
          <a:stretch/>
        </p:blipFill>
        <p:spPr>
          <a:xfrm>
            <a:off x="6599226" y="-3043"/>
            <a:ext cx="1072652" cy="10460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518248" y="2924944"/>
            <a:ext cx="4625752" cy="3240360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572000" y="3501008"/>
            <a:ext cx="504056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圖說文字 10"/>
          <p:cNvSpPr/>
          <p:nvPr/>
        </p:nvSpPr>
        <p:spPr>
          <a:xfrm rot="5400000">
            <a:off x="5982271" y="-45133"/>
            <a:ext cx="1884348" cy="4224102"/>
          </a:xfrm>
          <a:prstGeom prst="rightArrowCallout">
            <a:avLst>
              <a:gd name="adj1" fmla="val 17113"/>
              <a:gd name="adj2" fmla="val 25000"/>
              <a:gd name="adj3" fmla="val 25000"/>
              <a:gd name="adj4" fmla="val 64977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268261" y="1228530"/>
            <a:ext cx="3312368" cy="60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預計換裝清單</a:t>
            </a:r>
            <a:endParaRPr lang="en-US" altLang="zh-TW" sz="2800" b="1" dirty="0" smtClean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76056" y="1700807"/>
            <a:ext cx="3744416" cy="606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※</a:t>
            </a:r>
            <a:r>
              <a:rPr lang="zh-TW" altLang="en-US" b="1" dirty="0" smtClean="0">
                <a:solidFill>
                  <a:schemeClr val="tx1"/>
                </a:solidFill>
              </a:rPr>
              <a:t>依據行動計畫期程規劃汰換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22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四</a:t>
            </a:r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照明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及空調設備填報專區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1564" y="6122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5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標題 6"/>
          <p:cNvSpPr txBox="1">
            <a:spLocks/>
          </p:cNvSpPr>
          <p:nvPr/>
        </p:nvSpPr>
        <p:spPr>
          <a:xfrm>
            <a:off x="6307610" y="1268760"/>
            <a:ext cx="2388278" cy="1948506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6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瀏覽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投資金額、設置地點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…)</a:t>
            </a:r>
            <a:endParaRPr lang="zh-TW" altLang="en-US" sz="1600" b="1" dirty="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 bwMode="auto">
          <a:xfrm>
            <a:off x="8253792" y="3345922"/>
            <a:ext cx="664043" cy="322747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t="1902" r="1483" b="24337"/>
          <a:stretch/>
        </p:blipFill>
        <p:spPr>
          <a:xfrm>
            <a:off x="2637" y="3303514"/>
            <a:ext cx="8999389" cy="3509861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 bwMode="auto">
          <a:xfrm>
            <a:off x="3381533" y="4245106"/>
            <a:ext cx="733267" cy="407559"/>
          </a:xfrm>
          <a:prstGeom prst="rect">
            <a:avLst/>
          </a:prstGeom>
          <a:noFill/>
          <a:ln w="57150" algn="ctr">
            <a:solidFill>
              <a:srgbClr val="00B0F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標題 6"/>
          <p:cNvSpPr txBox="1">
            <a:spLocks/>
          </p:cNvSpPr>
          <p:nvPr/>
        </p:nvSpPr>
        <p:spPr>
          <a:xfrm>
            <a:off x="395536" y="1268760"/>
            <a:ext cx="2388278" cy="1948506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6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新增現有設備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34" name="標題 6"/>
          <p:cNvSpPr txBox="1">
            <a:spLocks/>
          </p:cNvSpPr>
          <p:nvPr/>
        </p:nvSpPr>
        <p:spPr>
          <a:xfrm>
            <a:off x="3351573" y="1268760"/>
            <a:ext cx="2388278" cy="1948506"/>
          </a:xfrm>
          <a:prstGeom prst="rect">
            <a:avLst/>
          </a:prstGeom>
          <a:ln w="57150">
            <a:solidFill>
              <a:srgbClr val="00B0F0"/>
            </a:solidFill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36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chemeClr val="tx1"/>
                </a:solidFill>
              </a:rPr>
              <a:t>修改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/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刪除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4142684" y="4245105"/>
            <a:ext cx="429316" cy="407559"/>
          </a:xfrm>
          <a:prstGeom prst="rect">
            <a:avLst/>
          </a:prstGeom>
          <a:noFill/>
          <a:ln w="57150" algn="ctr">
            <a:solidFill>
              <a:srgbClr val="00B05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7962621" y="3303515"/>
            <a:ext cx="1039405" cy="407559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5"/>
          <a:srcRect l="3482" t="3185" r="72222" b="52449"/>
          <a:stretch/>
        </p:blipFill>
        <p:spPr>
          <a:xfrm>
            <a:off x="7860248" y="-3043"/>
            <a:ext cx="1032232" cy="10460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" name="圖片 46"/>
          <p:cNvPicPr>
            <a:picLocks noChangeAspect="1"/>
          </p:cNvPicPr>
          <p:nvPr/>
        </p:nvPicPr>
        <p:blipFill rotWithShape="1">
          <a:blip r:embed="rId5"/>
          <a:srcRect l="26587" t="4369" r="49363" b="53370"/>
          <a:stretch/>
        </p:blipFill>
        <p:spPr>
          <a:xfrm>
            <a:off x="6599226" y="-3043"/>
            <a:ext cx="1072652" cy="104604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31</a:t>
            </a:fld>
            <a:endParaRPr lang="zh-TW" altLang="en-US" dirty="0"/>
          </a:p>
        </p:txBody>
      </p:sp>
      <p:sp>
        <p:nvSpPr>
          <p:cNvPr id="50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四</a:t>
            </a:r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照明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及空調設備填報專區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628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8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r="37456" b="16110"/>
          <a:stretch/>
        </p:blipFill>
        <p:spPr>
          <a:xfrm>
            <a:off x="570788" y="3186757"/>
            <a:ext cx="3996183" cy="3528392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518201" y="928302"/>
            <a:ext cx="1986441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+mn-ea"/>
                <a:cs typeface="Times New Roman" panose="02020603050405020304" pitchFamily="18" charset="0"/>
              </a:rPr>
              <a:t>換裝</a:t>
            </a:r>
            <a:r>
              <a:rPr lang="en-US" altLang="zh-TW" sz="2400" b="1" dirty="0" err="1" smtClean="0">
                <a:latin typeface="+mn-ea"/>
                <a:cs typeface="Times New Roman" panose="02020603050405020304" pitchFamily="18" charset="0"/>
              </a:rPr>
              <a:t>LED燈具</a:t>
            </a:r>
            <a:endParaRPr lang="zh-TW" altLang="en-US" sz="24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705767" y="928302"/>
            <a:ext cx="264687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+mn-ea"/>
                <a:cs typeface="Times New Roman" panose="02020603050405020304" pitchFamily="18" charset="0"/>
              </a:rPr>
              <a:t>換裝節能空調設備</a:t>
            </a:r>
            <a:endParaRPr lang="zh-TW" altLang="en-US" sz="2400" b="1" dirty="0"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t="719" r="77215" b="64577"/>
          <a:stretch/>
        </p:blipFill>
        <p:spPr>
          <a:xfrm>
            <a:off x="596820" y="1457943"/>
            <a:ext cx="1368151" cy="1683025"/>
          </a:xfrm>
          <a:prstGeom prst="rect">
            <a:avLst/>
          </a:prstGeom>
          <a:ln w="19050">
            <a:noFill/>
          </a:ln>
        </p:spPr>
      </p:pic>
      <p:sp>
        <p:nvSpPr>
          <p:cNvPr id="16" name="矩形 15"/>
          <p:cNvSpPr/>
          <p:nvPr/>
        </p:nvSpPr>
        <p:spPr>
          <a:xfrm>
            <a:off x="35496" y="1385935"/>
            <a:ext cx="483771" cy="18008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chemeClr val="accent2">
                    <a:lumMod val="75000"/>
                  </a:schemeClr>
                </a:solidFill>
              </a:rPr>
              <a:t>現有設備資訊</a:t>
            </a:r>
            <a:endParaRPr lang="en-US" altLang="zh-TW" sz="16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橢圓 13"/>
          <p:cNvSpPr/>
          <p:nvPr/>
        </p:nvSpPr>
        <p:spPr bwMode="auto">
          <a:xfrm>
            <a:off x="794646" y="6237312"/>
            <a:ext cx="1224136" cy="321940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lgDash"/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4623" y="1385935"/>
            <a:ext cx="4042348" cy="53292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6"/>
          <a:srcRect b="4427"/>
          <a:stretch/>
        </p:blipFill>
        <p:spPr>
          <a:xfrm>
            <a:off x="4800864" y="1435915"/>
            <a:ext cx="4451656" cy="5308813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27382" y="3284983"/>
            <a:ext cx="491885" cy="3430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chemeClr val="tx1"/>
                </a:solidFill>
              </a:rPr>
              <a:t>預計換裝設備</a:t>
            </a:r>
            <a:endParaRPr lang="zh-TW" altLang="en-US" sz="1600" b="1" dirty="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569167" y="1431724"/>
            <a:ext cx="8545957" cy="1677236"/>
          </a:xfrm>
          <a:prstGeom prst="rect">
            <a:avLst/>
          </a:prstGeom>
          <a:noFill/>
          <a:ln w="57150" algn="ctr">
            <a:solidFill>
              <a:srgbClr val="FFC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橢圓 23"/>
          <p:cNvSpPr/>
          <p:nvPr/>
        </p:nvSpPr>
        <p:spPr bwMode="auto">
          <a:xfrm>
            <a:off x="4912454" y="6318454"/>
            <a:ext cx="1224136" cy="321940"/>
          </a:xfrm>
          <a:prstGeom prst="ellipse">
            <a:avLst/>
          </a:prstGeom>
          <a:noFill/>
          <a:ln w="25400" algn="ctr">
            <a:solidFill>
              <a:srgbClr val="FF0000"/>
            </a:solidFill>
            <a:prstDash val="lgDash"/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709034" y="1385935"/>
            <a:ext cx="4451656" cy="53292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7"/>
          <a:srcRect l="50435" t="22389" r="44667" b="70124"/>
          <a:stretch/>
        </p:blipFill>
        <p:spPr>
          <a:xfrm>
            <a:off x="5580112" y="54737"/>
            <a:ext cx="988412" cy="78710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0" name="矩形 19"/>
          <p:cNvSpPr/>
          <p:nvPr/>
        </p:nvSpPr>
        <p:spPr bwMode="auto">
          <a:xfrm>
            <a:off x="544216" y="3176338"/>
            <a:ext cx="8573616" cy="3538810"/>
          </a:xfrm>
          <a:prstGeom prst="rect">
            <a:avLst/>
          </a:prstGeom>
          <a:noFill/>
          <a:ln w="57150" algn="ctr">
            <a:solidFill>
              <a:srgbClr val="00B0F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 rot="16200000">
            <a:off x="7437529" y="-804681"/>
            <a:ext cx="830997" cy="2529608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wrap="square" anchor="ctr">
            <a:spAutoFit/>
          </a:bodyPr>
          <a:lstStyle/>
          <a:p>
            <a:pPr marL="177800" indent="-177800" algn="l"/>
            <a:r>
              <a:rPr lang="en-US" altLang="zh-TW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1.</a:t>
            </a:r>
            <a:r>
              <a:rPr lang="zh-TW" altLang="en-US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螢光燈具須於</a:t>
            </a:r>
            <a:r>
              <a:rPr lang="en-US" altLang="zh-TW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109</a:t>
            </a:r>
            <a:r>
              <a:rPr lang="zh-TW" altLang="en-US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年底全數汰換完畢</a:t>
            </a:r>
            <a:endParaRPr lang="en-US" altLang="zh-TW" sz="1400" b="1" dirty="0">
              <a:solidFill>
                <a:srgbClr val="FF0000"/>
              </a:solidFill>
              <a:latin typeface="+mn-ea"/>
              <a:cs typeface="Times New Roman" pitchFamily="18" charset="0"/>
            </a:endParaRPr>
          </a:p>
          <a:p>
            <a:pPr marL="177800" indent="-177800" algn="l"/>
            <a:r>
              <a:rPr lang="en-US" altLang="zh-TW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2.</a:t>
            </a:r>
            <a:r>
              <a:rPr lang="zh-TW" altLang="en-US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預計換裝年月請填寫</a:t>
            </a:r>
            <a:r>
              <a:rPr lang="zh-TW" altLang="en-US" sz="1400" b="1" u="sng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當年度</a:t>
            </a:r>
            <a:endParaRPr lang="en-US" altLang="zh-TW" sz="1400" b="1" u="sng" dirty="0">
              <a:solidFill>
                <a:srgbClr val="FF0000"/>
              </a:solidFill>
              <a:latin typeface="+mn-ea"/>
              <a:cs typeface="Times New Roman" pitchFamily="18" charset="0"/>
            </a:endParaRPr>
          </a:p>
        </p:txBody>
      </p:sp>
      <p:sp>
        <p:nvSpPr>
          <p:cNvPr id="28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四</a:t>
            </a:r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照明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及空調設備填報專區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392" y="6135128"/>
            <a:ext cx="609600" cy="6096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05103" y="6340275"/>
            <a:ext cx="533400" cy="381000"/>
          </a:xfrm>
        </p:spPr>
        <p:txBody>
          <a:bodyPr/>
          <a:lstStyle/>
          <a:p>
            <a:pPr>
              <a:spcBef>
                <a:spcPct val="0"/>
              </a:spcBef>
            </a:pPr>
            <a:fld id="{1C680B55-193C-46F9-AE7A-34C4FFD8A39D}" type="slidenum">
              <a:rPr kumimoji="1" lang="en-US" altLang="zh-TW" smtClean="0">
                <a:latin typeface="+mn-ea"/>
                <a:cs typeface="華康中黑體" pitchFamily="49" charset="-120"/>
              </a:rPr>
              <a:pPr>
                <a:spcBef>
                  <a:spcPct val="0"/>
                </a:spcBef>
              </a:pPr>
              <a:t>32</a:t>
            </a:fld>
            <a:endParaRPr kumimoji="1" lang="zh-TW" altLang="zh-TW" dirty="0">
              <a:latin typeface="+mn-ea"/>
              <a:cs typeface="華康中黑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71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4"/>
          <a:srcRect t="9617" b="43032"/>
          <a:stretch/>
        </p:blipFill>
        <p:spPr>
          <a:xfrm>
            <a:off x="289459" y="1556792"/>
            <a:ext cx="8571201" cy="1648661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289459" y="1052736"/>
            <a:ext cx="1755609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+mn-ea"/>
                <a:cs typeface="Times New Roman" panose="02020603050405020304" pitchFamily="18" charset="0"/>
              </a:rPr>
              <a:t>換裝完成前</a:t>
            </a:r>
            <a:endParaRPr lang="zh-TW" altLang="en-US" sz="20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23728" y="3506718"/>
            <a:ext cx="6736932" cy="6423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1600" b="1" dirty="0" smtClean="0">
                <a:solidFill>
                  <a:schemeClr val="tx1"/>
                </a:solidFill>
              </a:rPr>
              <a:t>選擇完成換裝年月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下拉式選單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zh-TW" altLang="en-US" sz="1600" b="1" dirty="0" smtClean="0">
                <a:solidFill>
                  <a:schemeClr val="tx1"/>
                </a:solidFill>
              </a:rPr>
              <a:t>點選</a:t>
            </a:r>
            <a:r>
              <a:rPr lang="zh-TW" altLang="en-US" sz="1600" b="1" u="sng" dirty="0" smtClean="0">
                <a:solidFill>
                  <a:schemeClr val="tx1"/>
                </a:solidFill>
              </a:rPr>
              <a:t>換裝完成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(</a:t>
            </a:r>
            <a:r>
              <a:rPr lang="en-US" altLang="zh-TW" sz="16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※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點選後無法修改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)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/>
          <a:srcRect t="19661"/>
          <a:stretch/>
        </p:blipFill>
        <p:spPr>
          <a:xfrm>
            <a:off x="212240" y="4284929"/>
            <a:ext cx="8724253" cy="1520335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212240" y="5877272"/>
            <a:ext cx="6159960" cy="742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tx1"/>
                </a:solidFill>
              </a:rPr>
              <a:t>※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照明</a:t>
            </a:r>
            <a:r>
              <a:rPr lang="en-US" altLang="zh-TW" sz="1600" b="1" dirty="0" smtClean="0">
                <a:solidFill>
                  <a:schemeClr val="tx1"/>
                </a:solidFill>
              </a:rPr>
              <a:t>/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空調設備現有清單以設置年月為排序方式</a:t>
            </a:r>
            <a:endParaRPr lang="en-US" altLang="zh-TW" sz="1600" b="1" dirty="0" smtClean="0">
              <a:solidFill>
                <a:schemeClr val="tx1"/>
              </a:solidFill>
            </a:endParaRPr>
          </a:p>
          <a:p>
            <a:r>
              <a:rPr lang="en-US" altLang="zh-TW" sz="1600" b="1" dirty="0" smtClean="0">
                <a:solidFill>
                  <a:schemeClr val="tx1"/>
                </a:solidFill>
              </a:rPr>
              <a:t>※</a:t>
            </a:r>
            <a:r>
              <a:rPr lang="zh-TW" altLang="en-US" sz="1600" b="1" dirty="0" smtClean="0">
                <a:solidFill>
                  <a:schemeClr val="tx1"/>
                </a:solidFill>
              </a:rPr>
              <a:t>規劃後設備會自動帶入同型式燈具設備</a:t>
            </a:r>
            <a:endParaRPr lang="zh-TW" altLang="en-US" sz="1600" b="1" dirty="0">
              <a:solidFill>
                <a:schemeClr val="tx1"/>
              </a:solidFill>
            </a:endParaRPr>
          </a:p>
        </p:txBody>
      </p:sp>
      <p:sp>
        <p:nvSpPr>
          <p:cNvPr id="48" name="向下箭號 47"/>
          <p:cNvSpPr/>
          <p:nvPr/>
        </p:nvSpPr>
        <p:spPr>
          <a:xfrm>
            <a:off x="6702752" y="2886012"/>
            <a:ext cx="528447" cy="1398917"/>
          </a:xfrm>
          <a:prstGeom prst="downArrow">
            <a:avLst>
              <a:gd name="adj1" fmla="val 40306"/>
              <a:gd name="adj2" fmla="val 57392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2941124" y="2254550"/>
            <a:ext cx="413032" cy="28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srgbClr val="FF0000"/>
                </a:solidFill>
              </a:rPr>
              <a:t>3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26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四</a:t>
            </a:r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照明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及空調設備填報專區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6"/>
          <a:srcRect l="50435" t="22389" r="44667" b="70124"/>
          <a:stretch/>
        </p:blipFill>
        <p:spPr>
          <a:xfrm>
            <a:off x="5580112" y="54737"/>
            <a:ext cx="988412" cy="78710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9" name="文字方塊 28"/>
          <p:cNvSpPr txBox="1"/>
          <p:nvPr/>
        </p:nvSpPr>
        <p:spPr>
          <a:xfrm>
            <a:off x="289458" y="3533040"/>
            <a:ext cx="175560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+mn-ea"/>
                <a:cs typeface="Times New Roman" panose="02020603050405020304" pitchFamily="18" charset="0"/>
              </a:rPr>
              <a:t>換裝完成後</a:t>
            </a:r>
            <a:endParaRPr lang="zh-TW" altLang="en-US" sz="2000" b="1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934832" y="2780928"/>
            <a:ext cx="413032" cy="28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chemeClr val="tx1"/>
                </a:solidFill>
              </a:rPr>
              <a:t>1</a:t>
            </a:r>
            <a:endParaRPr lang="zh-TW" altLang="en-US" sz="1600" b="1" dirty="0">
              <a:solidFill>
                <a:schemeClr val="tx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724128" y="2254550"/>
            <a:ext cx="178701" cy="284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rgbClr val="FF0000"/>
                </a:solidFill>
              </a:rPr>
              <a:t>1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934832" y="4860993"/>
            <a:ext cx="413032" cy="28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rgbClr val="FF0000"/>
                </a:solidFill>
              </a:rPr>
              <a:t>2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941124" y="5368476"/>
            <a:ext cx="413032" cy="284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rgbClr val="FF0000"/>
                </a:solidFill>
              </a:rPr>
              <a:t>2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984967" y="4860993"/>
            <a:ext cx="178701" cy="284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rgbClr val="FF0000"/>
                </a:solidFill>
              </a:rPr>
              <a:t>1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 rot="16200000">
            <a:off x="7437529" y="-804681"/>
            <a:ext cx="830997" cy="2529608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wrap="square" anchor="ctr">
            <a:spAutoFit/>
          </a:bodyPr>
          <a:lstStyle/>
          <a:p>
            <a:pPr marL="177800" indent="-177800" algn="l"/>
            <a:r>
              <a:rPr lang="en-US" altLang="zh-TW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1.</a:t>
            </a:r>
            <a:r>
              <a:rPr lang="zh-TW" altLang="en-US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螢光燈具須於</a:t>
            </a:r>
            <a:r>
              <a:rPr lang="en-US" altLang="zh-TW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109</a:t>
            </a:r>
            <a:r>
              <a:rPr lang="zh-TW" altLang="en-US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年底全數汰換完畢</a:t>
            </a:r>
            <a:endParaRPr lang="en-US" altLang="zh-TW" sz="1400" b="1" dirty="0">
              <a:solidFill>
                <a:srgbClr val="FF0000"/>
              </a:solidFill>
              <a:latin typeface="+mn-ea"/>
              <a:cs typeface="Times New Roman" pitchFamily="18" charset="0"/>
            </a:endParaRPr>
          </a:p>
          <a:p>
            <a:pPr marL="177800" indent="-177800" algn="l"/>
            <a:r>
              <a:rPr lang="en-US" altLang="zh-TW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2.</a:t>
            </a:r>
            <a:r>
              <a:rPr lang="zh-TW" altLang="en-US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預計換裝年月請填寫</a:t>
            </a:r>
            <a:r>
              <a:rPr lang="zh-TW" altLang="en-US" sz="1400" b="1" u="sng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當年度</a:t>
            </a:r>
            <a:endParaRPr lang="en-US" altLang="zh-TW" sz="1400" b="1" u="sng" dirty="0">
              <a:solidFill>
                <a:srgbClr val="FF0000"/>
              </a:solidFill>
              <a:latin typeface="+mn-ea"/>
              <a:cs typeface="Times New Roman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33</a:t>
            </a:fld>
            <a:endParaRPr lang="zh-TW" altLang="en-US" dirty="0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6248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 73"/>
          <p:cNvSpPr>
            <a:spLocks noChangeArrowheads="1"/>
          </p:cNvSpPr>
          <p:nvPr/>
        </p:nvSpPr>
        <p:spPr bwMode="auto">
          <a:xfrm rot="16200000">
            <a:off x="889005" y="702143"/>
            <a:ext cx="1169551" cy="2844002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just" eaLnBrk="1" hangingPunct="1"/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羅列建議汰換照明設備數量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just" eaLnBrk="1" hangingPunct="1"/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如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T8/T9/T12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鐵磁式安定器、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T8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電子安定器、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T5/T6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電子安定器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</p:txBody>
      </p:sp>
      <p:sp>
        <p:nvSpPr>
          <p:cNvPr id="75" name="矩形 74"/>
          <p:cNvSpPr>
            <a:spLocks noChangeArrowheads="1"/>
          </p:cNvSpPr>
          <p:nvPr/>
        </p:nvSpPr>
        <p:spPr bwMode="auto">
          <a:xfrm rot="16200000">
            <a:off x="1012115" y="3857722"/>
            <a:ext cx="923330" cy="2844000"/>
          </a:xfrm>
          <a:prstGeom prst="rect">
            <a:avLst/>
          </a:prstGeom>
          <a:solidFill>
            <a:srgbClr val="66C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just" eaLnBrk="1" hangingPunct="1"/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羅列建議汰換空調設備數量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just" eaLnBrk="1" hangingPunct="1"/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(9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年以上、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15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年以上之高齡耗電空調設備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020"/>
            <a:ext cx="869959" cy="9076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</p:pic>
      <p:sp>
        <p:nvSpPr>
          <p:cNvPr id="79" name="矩形 78"/>
          <p:cNvSpPr/>
          <p:nvPr/>
        </p:nvSpPr>
        <p:spPr bwMode="auto">
          <a:xfrm>
            <a:off x="2908824" y="965200"/>
            <a:ext cx="5884738" cy="5820791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61" y="1101160"/>
            <a:ext cx="5670595" cy="2255832"/>
          </a:xfrm>
          <a:prstGeom prst="rect">
            <a:avLst/>
          </a:prstGeom>
        </p:spPr>
      </p:pic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73016"/>
            <a:ext cx="5616624" cy="3145282"/>
          </a:xfrm>
          <a:prstGeom prst="rect">
            <a:avLst/>
          </a:prstGeom>
        </p:spPr>
      </p:pic>
      <p:sp>
        <p:nvSpPr>
          <p:cNvPr id="76" name="橢圓 75"/>
          <p:cNvSpPr/>
          <p:nvPr/>
        </p:nvSpPr>
        <p:spPr bwMode="auto">
          <a:xfrm flipV="1">
            <a:off x="5768719" y="6144115"/>
            <a:ext cx="531473" cy="525245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" name="矩形 112"/>
          <p:cNvSpPr/>
          <p:nvPr/>
        </p:nvSpPr>
        <p:spPr bwMode="auto">
          <a:xfrm>
            <a:off x="2915816" y="980728"/>
            <a:ext cx="5832648" cy="2550947"/>
          </a:xfrm>
          <a:prstGeom prst="rect">
            <a:avLst/>
          </a:prstGeom>
          <a:noFill/>
          <a:ln w="41275" cmpd="sng" algn="ctr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5" name="矩形 114"/>
          <p:cNvSpPr/>
          <p:nvPr/>
        </p:nvSpPr>
        <p:spPr bwMode="auto">
          <a:xfrm>
            <a:off x="2915816" y="3573016"/>
            <a:ext cx="5832648" cy="1950424"/>
          </a:xfrm>
          <a:prstGeom prst="rect">
            <a:avLst/>
          </a:prstGeom>
          <a:noFill/>
          <a:ln w="38100" cmpd="sng" algn="ctr">
            <a:solidFill>
              <a:srgbClr val="0000FF"/>
            </a:solidFill>
            <a:prstDash val="solid"/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zh-TW" altLang="en-US" sz="1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四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</a:rPr>
              <a:t>)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照明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及空調設備填報專區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 rot="16200000">
            <a:off x="7110041" y="-1158337"/>
            <a:ext cx="830997" cy="3236920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wrap="square" anchor="ctr">
            <a:spAutoFit/>
          </a:bodyPr>
          <a:lstStyle/>
          <a:p>
            <a:pPr marL="177800" indent="-177800" algn="l"/>
            <a:r>
              <a:rPr lang="en-US" altLang="zh-TW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1.</a:t>
            </a:r>
            <a:r>
              <a:rPr lang="zh-TW" altLang="en-US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螢光燈具須於</a:t>
            </a:r>
            <a:r>
              <a:rPr lang="en-US" altLang="zh-TW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109</a:t>
            </a:r>
            <a:r>
              <a:rPr lang="zh-TW" altLang="en-US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年底全數汰換完畢</a:t>
            </a:r>
            <a:endParaRPr lang="en-US" altLang="zh-TW" sz="1400" b="1" dirty="0">
              <a:solidFill>
                <a:srgbClr val="FF0000"/>
              </a:solidFill>
              <a:latin typeface="+mn-ea"/>
              <a:cs typeface="Times New Roman" pitchFamily="18" charset="0"/>
            </a:endParaRPr>
          </a:p>
          <a:p>
            <a:pPr marL="177800" indent="-177800" algn="l"/>
            <a:r>
              <a:rPr lang="en-US" altLang="zh-TW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2.</a:t>
            </a:r>
            <a:r>
              <a:rPr lang="zh-TW" altLang="en-US" sz="1400" b="1" dirty="0">
                <a:solidFill>
                  <a:srgbClr val="FF0000"/>
                </a:solidFill>
                <a:latin typeface="+mn-ea"/>
                <a:cs typeface="Times New Roman" pitchFamily="18" charset="0"/>
              </a:rPr>
              <a:t>空調設備</a:t>
            </a:r>
            <a:r>
              <a:rPr lang="zh-TW" altLang="en-US" sz="1400" b="1" dirty="0" smtClean="0">
                <a:solidFill>
                  <a:srgbClr val="FF0000"/>
                </a:solidFill>
                <a:latin typeface="+mn-ea"/>
                <a:cs typeface="Times New Roman" pitchFamily="18" charset="0"/>
              </a:rPr>
              <a:t>可視單位本身保養情形進行汰換</a:t>
            </a:r>
            <a:endParaRPr lang="en-US" altLang="zh-TW" sz="1400" b="1" u="sng" dirty="0">
              <a:solidFill>
                <a:srgbClr val="FF0000"/>
              </a:solidFill>
              <a:latin typeface="+mn-ea"/>
              <a:cs typeface="Times New Roman" pitchFamily="18" charset="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34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8864" y="6211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8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35</a:t>
            </a:fld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54" y="2132856"/>
            <a:ext cx="392093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111000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用電及改善報告填報專區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9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5"/>
          <a:stretch/>
        </p:blipFill>
        <p:spPr>
          <a:xfrm>
            <a:off x="298673" y="2276872"/>
            <a:ext cx="4617109" cy="1152128"/>
          </a:xfrm>
          <a:prstGeom prst="rect">
            <a:avLst/>
          </a:prstGeom>
        </p:spPr>
      </p:pic>
      <p:sp>
        <p:nvSpPr>
          <p:cNvPr id="13" name="矩形 12"/>
          <p:cNvSpPr>
            <a:spLocks noChangeArrowheads="1"/>
          </p:cNvSpPr>
          <p:nvPr/>
        </p:nvSpPr>
        <p:spPr bwMode="auto">
          <a:xfrm rot="16200000">
            <a:off x="614811" y="4192426"/>
            <a:ext cx="2400657" cy="244827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點選「月用電及改善報告填報專區」後，再點選月用電增減備忘錄，即可查詢填報相關資料各年度之每月用電回報資料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520" y="2276872"/>
            <a:ext cx="1164352" cy="114391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1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</a:t>
            </a:r>
            <a:r>
              <a:rPr lang="en-US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用電回報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9" y="1090193"/>
            <a:ext cx="4640544" cy="111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auto">
          <a:xfrm>
            <a:off x="107504" y="957642"/>
            <a:ext cx="5244709" cy="124722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1477487" y="2229325"/>
            <a:ext cx="5244709" cy="124722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pic>
        <p:nvPicPr>
          <p:cNvPr id="16" name="圖片 15" descr="畫面剪輯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93" y="2564904"/>
            <a:ext cx="5282686" cy="424847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75856" y="4077072"/>
            <a:ext cx="5276664" cy="259714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cxnSp>
        <p:nvCxnSpPr>
          <p:cNvPr id="18" name="直線單箭頭接點 17"/>
          <p:cNvCxnSpPr/>
          <p:nvPr/>
        </p:nvCxnSpPr>
        <p:spPr bwMode="auto">
          <a:xfrm>
            <a:off x="1425792" y="3192534"/>
            <a:ext cx="1394598" cy="45649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矩形 21"/>
          <p:cNvSpPr/>
          <p:nvPr/>
        </p:nvSpPr>
        <p:spPr>
          <a:xfrm>
            <a:off x="6444208" y="3420783"/>
            <a:ext cx="829262" cy="29624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77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124" y="2217230"/>
            <a:ext cx="3756522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111000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查詢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專區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4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42306"/>
            <a:ext cx="8459381" cy="1790950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rot="16200000">
            <a:off x="1358961" y="1870927"/>
            <a:ext cx="738664" cy="237748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just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點選「查詢專區」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just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即可查詢填報相關資料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3568" y="4328954"/>
            <a:ext cx="7920880" cy="1296144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rot="16200000">
            <a:off x="4341167" y="4125777"/>
            <a:ext cx="461665" cy="4108673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點選欲查詢之頁面，即可查詢相關資料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cxnSp>
        <p:nvCxnSpPr>
          <p:cNvPr id="13" name="直線單箭頭接點 12"/>
          <p:cNvCxnSpPr>
            <a:endCxn id="11" idx="2"/>
          </p:cNvCxnSpPr>
          <p:nvPr/>
        </p:nvCxnSpPr>
        <p:spPr bwMode="auto">
          <a:xfrm flipH="1" flipV="1">
            <a:off x="4644008" y="5625098"/>
            <a:ext cx="72008" cy="26944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圖片 13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24744"/>
            <a:ext cx="5047992" cy="270921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5871860" y="2606011"/>
            <a:ext cx="2523996" cy="124722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3347864" y="2613826"/>
            <a:ext cx="1261998" cy="124722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203848" y="1124744"/>
            <a:ext cx="5244709" cy="124722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38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3309" y="6359083"/>
            <a:ext cx="609600" cy="609600"/>
          </a:xfrm>
          <a:prstGeom prst="rect">
            <a:avLst/>
          </a:prstGeom>
        </p:spPr>
      </p:pic>
      <p:sp>
        <p:nvSpPr>
          <p:cNvPr id="16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smtClean="0">
                <a:solidFill>
                  <a:schemeClr val="tx1"/>
                </a:solidFill>
              </a:rPr>
              <a:t>(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六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查詢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Folded Corner 45"/>
          <p:cNvSpPr/>
          <p:nvPr/>
        </p:nvSpPr>
        <p:spPr>
          <a:xfrm>
            <a:off x="6084168" y="116632"/>
            <a:ext cx="2808312" cy="504056"/>
          </a:xfrm>
          <a:prstGeom prst="foldedCorner">
            <a:avLst>
              <a:gd name="adj" fmla="val 366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填報狀況查詢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798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畫面剪輯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994755"/>
            <a:ext cx="8604448" cy="5865115"/>
          </a:xfrm>
        </p:spPr>
      </p:pic>
      <p:sp>
        <p:nvSpPr>
          <p:cNvPr id="6" name="矩形 5"/>
          <p:cNvSpPr/>
          <p:nvPr/>
        </p:nvSpPr>
        <p:spPr bwMode="auto">
          <a:xfrm>
            <a:off x="654725" y="2863969"/>
            <a:ext cx="180902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2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012345678X</a:t>
            </a:r>
            <a:endParaRPr kumimoji="0" lang="zh-TW" altLang="en-US" sz="1200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2124581" y="2832469"/>
            <a:ext cx="329197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台灣產業服務基金會</a:t>
            </a:r>
            <a:endParaRPr kumimoji="0" lang="zh-TW" altLang="en-US" sz="1400" b="1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9998" y="1733188"/>
            <a:ext cx="1269674" cy="340173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 bwMode="auto">
          <a:xfrm flipV="1">
            <a:off x="3514409" y="4317131"/>
            <a:ext cx="49987" cy="1"/>
          </a:xfrm>
          <a:prstGeom prst="straightConnector1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線單箭頭接點 10"/>
          <p:cNvCxnSpPr/>
          <p:nvPr/>
        </p:nvCxnSpPr>
        <p:spPr bwMode="auto">
          <a:xfrm flipV="1">
            <a:off x="3666809" y="5037211"/>
            <a:ext cx="49987" cy="1"/>
          </a:xfrm>
          <a:prstGeom prst="straightConnector1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單箭頭接點 11"/>
          <p:cNvCxnSpPr/>
          <p:nvPr/>
        </p:nvCxnSpPr>
        <p:spPr bwMode="auto">
          <a:xfrm flipV="1">
            <a:off x="3910453" y="5264665"/>
            <a:ext cx="49987" cy="1"/>
          </a:xfrm>
          <a:prstGeom prst="straightConnector1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單箭頭接點 12"/>
          <p:cNvCxnSpPr/>
          <p:nvPr/>
        </p:nvCxnSpPr>
        <p:spPr bwMode="auto">
          <a:xfrm flipV="1">
            <a:off x="7942901" y="3200812"/>
            <a:ext cx="49987" cy="1"/>
          </a:xfrm>
          <a:prstGeom prst="straightConnector1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3"/>
          <p:cNvSpPr>
            <a:spLocks noChangeArrowheads="1"/>
          </p:cNvSpPr>
          <p:nvPr/>
        </p:nvSpPr>
        <p:spPr bwMode="auto">
          <a:xfrm rot="16200000">
            <a:off x="6849281" y="241031"/>
            <a:ext cx="738664" cy="3722979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本頁面將可查詢各項目填報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進度，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 eaLnBrk="1" hangingPunct="1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可同時查詢機關自身及所屬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單位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7" y="3140968"/>
            <a:ext cx="8643254" cy="367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六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查詢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Folded Corner 45"/>
          <p:cNvSpPr/>
          <p:nvPr/>
        </p:nvSpPr>
        <p:spPr>
          <a:xfrm>
            <a:off x="6084168" y="116632"/>
            <a:ext cx="2808312" cy="504056"/>
          </a:xfrm>
          <a:prstGeom prst="foldedCorner">
            <a:avLst>
              <a:gd name="adj" fmla="val 366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填報狀況查詢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740352" y="2512922"/>
            <a:ext cx="864096" cy="6273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39</a:t>
            </a:fld>
            <a:endParaRPr lang="zh-TW" altLang="en-US" dirty="0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4484" y="629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8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15010-C36B-4476-861E-BFDB4053D57E}" type="slidenum">
              <a:rPr kumimoji="0" lang="zh-TW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投影片編號版面配置區 1"/>
          <p:cNvSpPr txBox="1">
            <a:spLocks/>
          </p:cNvSpPr>
          <p:nvPr/>
        </p:nvSpPr>
        <p:spPr>
          <a:xfrm>
            <a:off x="8647112" y="6432376"/>
            <a:ext cx="5334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15010-C36B-4476-861E-BFDB4053D57E}" type="slidenum">
              <a:rPr kumimoji="0" lang="zh-TW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" y="548681"/>
            <a:ext cx="9153059" cy="112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50312" y="1700808"/>
            <a:ext cx="8714176" cy="4501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3100"/>
              </a:lnSpc>
            </a:pP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為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著重在普及中等以下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學校新興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科技之認知、建構科技領域教室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和智慧學習教室，目標為提供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國民中小學師生設計與製作之機會與場域空間，並藉此認知新興科技之內涵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；提供高中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職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師生動手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實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作、設計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與創造科技工具及資訊系統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的場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域空間，並藉此體驗與學習新興科技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；完善中小學科技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領域教室需求之生活科技應用與資訊設施，符合十二年國教課綱設備基準；以及建置教室資訊環境，並整合現有資源支援中小學教師數位教學與學生進行數位學習，達全國學生享有智慧學習環境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。</a:t>
            </a:r>
            <a:endParaRPr lang="en-US" altLang="zh-TW" sz="2000" dirty="0" smtClean="0">
              <a:solidFill>
                <a:srgbClr val="002060"/>
              </a:solidFill>
              <a:latin typeface="+mn-ea"/>
            </a:endParaRPr>
          </a:p>
          <a:p>
            <a:pPr marL="276225" lvl="0" indent="-276225" algn="just">
              <a:lnSpc>
                <a:spcPts val="3100"/>
              </a:lnSpc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因應新增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資訊教室用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電，全國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高中資訊教室約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600</a:t>
            </a:r>
            <a:r>
              <a:rPr lang="zh-TW" altLang="en-US" sz="2000" dirty="0">
                <a:solidFill>
                  <a:srgbClr val="002060"/>
                </a:solidFill>
                <a:latin typeface="+mn-ea"/>
              </a:rPr>
              <a:t>間，生活科技教室約</a:t>
            </a:r>
            <a:r>
              <a:rPr lang="en-US" altLang="zh-TW" sz="2000" dirty="0">
                <a:solidFill>
                  <a:srgbClr val="002060"/>
                </a:solidFill>
                <a:latin typeface="+mn-ea"/>
              </a:rPr>
              <a:t>407</a:t>
            </a: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間，建議單獨掛錶或抄錶以佐證新增用電原因。</a:t>
            </a:r>
            <a:endParaRPr lang="en-US" altLang="zh-TW" sz="2000" dirty="0" smtClean="0">
              <a:solidFill>
                <a:srgbClr val="002060"/>
              </a:solidFill>
              <a:latin typeface="+mn-ea"/>
            </a:endParaRPr>
          </a:p>
          <a:p>
            <a:pPr marL="276225" lvl="0" indent="-276225" algn="just">
              <a:lnSpc>
                <a:spcPts val="3100"/>
              </a:lnSpc>
              <a:spcBef>
                <a:spcPts val="600"/>
              </a:spcBef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2060"/>
                </a:solidFill>
                <a:latin typeface="+mn-ea"/>
              </a:rPr>
              <a:t>一般新設資訊教室應有新增空調、電腦、伺服器等之新增用電，除採用高效能電器設備外，藉由管理冷氣開關機時間，可用效管理新增用電總量。</a:t>
            </a:r>
            <a:endParaRPr lang="en-US" altLang="zh-TW" sz="2000" dirty="0" smtClean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7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7512" y="6158056"/>
            <a:ext cx="609600" cy="609600"/>
          </a:xfrm>
          <a:prstGeom prst="rect">
            <a:avLst/>
          </a:prstGeom>
        </p:spPr>
      </p:pic>
      <p:pic>
        <p:nvPicPr>
          <p:cNvPr id="9" name="圖片 8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464" y="44623"/>
            <a:ext cx="360039" cy="32716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6678" y="764704"/>
            <a:ext cx="9137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1"/>
                </a:solidFill>
                <a:latin typeface="+mn-ea"/>
              </a:rPr>
              <a:t>三、新增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資訊教室用電掛錶</a:t>
            </a:r>
            <a:r>
              <a:rPr lang="en-US" altLang="zh-TW" sz="3600" b="1" dirty="0">
                <a:solidFill>
                  <a:schemeClr val="bg1"/>
                </a:solidFill>
                <a:latin typeface="+mn-ea"/>
              </a:rPr>
              <a:t>/</a:t>
            </a:r>
            <a:r>
              <a:rPr lang="zh-TW" altLang="en-US" sz="3600" b="1" dirty="0">
                <a:solidFill>
                  <a:schemeClr val="bg1"/>
                </a:solidFill>
                <a:latin typeface="+mn-ea"/>
              </a:rPr>
              <a:t>抄錶說明</a:t>
            </a:r>
          </a:p>
          <a:p>
            <a:pPr algn="ctr"/>
            <a:endParaRPr lang="zh-TW" altLang="en-US" sz="36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4876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6" y="1788892"/>
            <a:ext cx="8299123" cy="328021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15961" y="2509895"/>
            <a:ext cx="8232504" cy="149600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rot="16200000">
            <a:off x="6850434" y="-350748"/>
            <a:ext cx="738664" cy="3456384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本頁面將可針對「年度」、「項目別」進行填報資料查詢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44628" y="2200650"/>
            <a:ext cx="895124" cy="22023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092280" y="4653136"/>
            <a:ext cx="1656185" cy="315814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4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六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查詢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Folded Corner 45"/>
          <p:cNvSpPr/>
          <p:nvPr/>
        </p:nvSpPr>
        <p:spPr>
          <a:xfrm>
            <a:off x="6084168" y="116632"/>
            <a:ext cx="2808312" cy="504056"/>
          </a:xfrm>
          <a:prstGeom prst="foldedCorner">
            <a:avLst>
              <a:gd name="adj" fmla="val 366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填報資料查詢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8865" y="6261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00" y="1958264"/>
            <a:ext cx="8529146" cy="403172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67744" y="2408116"/>
            <a:ext cx="979935" cy="22879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2507518" y="5615662"/>
            <a:ext cx="892273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1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12300</a:t>
            </a:r>
            <a:endParaRPr kumimoji="0" lang="zh-TW" altLang="en-US" sz="1100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4170639" y="5614456"/>
            <a:ext cx="737415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1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900</a:t>
            </a:r>
            <a:endParaRPr kumimoji="0" lang="zh-TW" altLang="en-US" sz="1100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6970296" y="5589502"/>
            <a:ext cx="554032" cy="28777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1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 13.7</a:t>
            </a:r>
            <a:endParaRPr kumimoji="0" lang="zh-TW" altLang="en-US" sz="1100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2507518" y="5205071"/>
            <a:ext cx="892273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1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15200</a:t>
            </a:r>
            <a:endParaRPr kumimoji="0" lang="zh-TW" altLang="en-US" sz="1100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170875" y="5205071"/>
            <a:ext cx="1049197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1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900</a:t>
            </a:r>
            <a:endParaRPr kumimoji="0" lang="zh-TW" altLang="en-US" sz="1100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6970296" y="5183614"/>
            <a:ext cx="554032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1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 16.9</a:t>
            </a:r>
            <a:endParaRPr kumimoji="0" lang="zh-TW" altLang="en-US" sz="1100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59404" y="2708920"/>
            <a:ext cx="728420" cy="22879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rot="16200000">
            <a:off x="6656457" y="-31160"/>
            <a:ext cx="1015663" cy="3456384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本頁面將可針對「年度」進行填報資料節能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比較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，可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同時查詢機關自身及所屬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單位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5508104" y="5589240"/>
            <a:ext cx="1008112" cy="413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ctr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lang="en-US" altLang="zh-TW" sz="90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1</a:t>
            </a:r>
            <a:r>
              <a:rPr lang="en-US" altLang="zh-TW" sz="9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8.7</a:t>
            </a:r>
            <a:endParaRPr kumimoji="0" lang="en-US" altLang="zh-TW" sz="900" dirty="0" smtClean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  <a:p>
            <a:pPr algn="ctr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lang="en-US" altLang="zh-TW" sz="9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(</a:t>
            </a:r>
            <a:r>
              <a:rPr lang="en-US" altLang="zh-TW" sz="90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3</a:t>
            </a:r>
            <a:r>
              <a:rPr lang="en-US" altLang="zh-TW" sz="9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9)</a:t>
            </a:r>
            <a:endParaRPr kumimoji="0" lang="zh-TW" altLang="en-US" sz="900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483338" y="4439426"/>
            <a:ext cx="1090613" cy="1869894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2" name="矩形 21"/>
          <p:cNvSpPr/>
          <p:nvPr/>
        </p:nvSpPr>
        <p:spPr bwMode="auto">
          <a:xfrm>
            <a:off x="5580112" y="5103678"/>
            <a:ext cx="936104" cy="413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ctr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lang="en-US" altLang="zh-TW" sz="90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1</a:t>
            </a:r>
            <a:r>
              <a:rPr lang="en-US" altLang="zh-TW" sz="9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8.7</a:t>
            </a:r>
            <a:endParaRPr kumimoji="0" lang="en-US" altLang="zh-TW" sz="900" dirty="0" smtClean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  <a:p>
            <a:pPr algn="ctr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lang="en-US" altLang="zh-TW" sz="9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(</a:t>
            </a:r>
            <a:r>
              <a:rPr lang="en-US" altLang="zh-TW" sz="90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3</a:t>
            </a:r>
            <a:r>
              <a:rPr lang="en-US" altLang="zh-TW" sz="900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9)</a:t>
            </a:r>
            <a:endParaRPr kumimoji="0" lang="zh-TW" altLang="en-US" sz="900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18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六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查詢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Folded Corner 45"/>
          <p:cNvSpPr/>
          <p:nvPr/>
        </p:nvSpPr>
        <p:spPr>
          <a:xfrm>
            <a:off x="6084168" y="116632"/>
            <a:ext cx="2808312" cy="504056"/>
          </a:xfrm>
          <a:prstGeom prst="foldedCorner">
            <a:avLst>
              <a:gd name="adj" fmla="val 366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年度節能比較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41</a:t>
            </a:fld>
            <a:endParaRPr lang="zh-TW" altLang="en-US"/>
          </a:p>
        </p:txBody>
      </p:sp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7640" y="6279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6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39573"/>
            <a:ext cx="8930976" cy="497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699792" y="2564904"/>
            <a:ext cx="691903" cy="31452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2051720" y="2276872"/>
            <a:ext cx="979935" cy="22879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rot="16200000">
            <a:off x="6656457" y="-31160"/>
            <a:ext cx="1015663" cy="3456384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本頁面將可針對「年度」進行填報資料節能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比較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，可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同時查詢機關自身及所屬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單位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9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六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查詢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Folded Corner 45"/>
          <p:cNvSpPr/>
          <p:nvPr/>
        </p:nvSpPr>
        <p:spPr>
          <a:xfrm>
            <a:off x="6084168" y="116632"/>
            <a:ext cx="2808312" cy="504056"/>
          </a:xfrm>
          <a:prstGeom prst="foldedCorner">
            <a:avLst>
              <a:gd name="adj" fmla="val 366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年度節能比較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6277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4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4" y="1280690"/>
            <a:ext cx="8852251" cy="5316661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 rot="16200000">
            <a:off x="6843230" y="-441239"/>
            <a:ext cx="461665" cy="3852000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本頁面顯示單位各年度目標達成情形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47622" y="1698714"/>
            <a:ext cx="1236346" cy="25167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1187624" y="3573016"/>
            <a:ext cx="216024" cy="1440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804708" y="1988840"/>
            <a:ext cx="3962944" cy="338554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年度節電量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16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前一年度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(107) - </a:t>
            </a:r>
            <a:r>
              <a:rPr lang="en-US" altLang="zh-TW" sz="16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當年度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108)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804708" y="2348880"/>
            <a:ext cx="3757760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累計節電量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en-US" altLang="zh-TW" sz="16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基期年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(104) - </a:t>
            </a:r>
            <a:r>
              <a:rPr lang="en-US" altLang="zh-TW" sz="16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當年度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108)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1295636" y="4067780"/>
                <a:ext cx="7271734" cy="36933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至108年電目標量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/>
                      </a:rPr>
                      <m:t>(</m:t>
                    </m:r>
                    <m:r>
                      <a:rPr lang="zh-TW" altLang="en-US" i="1">
                        <a:latin typeface="Cambria Math"/>
                      </a:rPr>
                      <m:t>基期年</m:t>
                    </m:r>
                    <m:r>
                      <a:rPr lang="en-US" altLang="zh-TW" i="1">
                        <a:latin typeface="Cambria Math"/>
                      </a:rPr>
                      <m:t>𝐸𝑈𝐼</m:t>
                    </m:r>
                    <m:r>
                      <a:rPr lang="en-US" altLang="zh-TW" i="1">
                        <a:latin typeface="Cambria Math"/>
                      </a:rPr>
                      <m:t>−</m:t>
                    </m:r>
                    <m:r>
                      <a:rPr lang="zh-TW" altLang="en-US" i="1">
                        <a:latin typeface="Cambria Math"/>
                      </a:rPr>
                      <m:t>當年度</m:t>
                    </m:r>
                    <m:r>
                      <a:rPr lang="en-US" altLang="zh-TW" i="1">
                        <a:latin typeface="Cambria Math"/>
                      </a:rPr>
                      <m:t>𝐸𝑈𝐼</m:t>
                    </m:r>
                    <m:r>
                      <a:rPr lang="en-US" altLang="zh-TW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TW" dirty="0" err="1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X基期年建物樓地板面積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636" y="4067780"/>
                <a:ext cx="7271734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755" t="-8197" r="-58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六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查詢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Folded Corner 45"/>
          <p:cNvSpPr/>
          <p:nvPr/>
        </p:nvSpPr>
        <p:spPr>
          <a:xfrm>
            <a:off x="6084168" y="116632"/>
            <a:ext cx="2808312" cy="504056"/>
          </a:xfrm>
          <a:prstGeom prst="foldedCorner">
            <a:avLst>
              <a:gd name="adj" fmla="val 366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目標達成情形查詢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539552" y="5877272"/>
            <a:ext cx="3528392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2313545" y="6622671"/>
            <a:ext cx="4130663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7992" y="6317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24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9316" y="1318298"/>
            <a:ext cx="8424937" cy="524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755576" y="6069459"/>
            <a:ext cx="7633605" cy="246221"/>
            <a:chOff x="755576" y="6363006"/>
            <a:chExt cx="7633605" cy="246221"/>
          </a:xfrm>
        </p:grpSpPr>
        <p:sp>
          <p:nvSpPr>
            <p:cNvPr id="7" name="矩形 6"/>
            <p:cNvSpPr/>
            <p:nvPr/>
          </p:nvSpPr>
          <p:spPr bwMode="auto">
            <a:xfrm>
              <a:off x="755576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1402891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b="0" dirty="0" smtClean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1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2051720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4645346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5303198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5963902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6588224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7236296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5" name="矩形 14"/>
            <p:cNvSpPr/>
            <p:nvPr/>
          </p:nvSpPr>
          <p:spPr bwMode="auto">
            <a:xfrm>
              <a:off x="7956376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6" name="矩形 15"/>
            <p:cNvSpPr/>
            <p:nvPr/>
          </p:nvSpPr>
          <p:spPr bwMode="auto">
            <a:xfrm>
              <a:off x="2771043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3418358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4067187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19" name="矩形 18"/>
          <p:cNvSpPr/>
          <p:nvPr/>
        </p:nvSpPr>
        <p:spPr bwMode="auto">
          <a:xfrm>
            <a:off x="619124" y="1319839"/>
            <a:ext cx="7985323" cy="73549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pic>
        <p:nvPicPr>
          <p:cNvPr id="20" name="圖片 19" descr="畫面剪輯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6" y="1503366"/>
            <a:ext cx="4858428" cy="1247949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283968" y="1839309"/>
            <a:ext cx="809864" cy="22879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 rot="16200000">
            <a:off x="6722949" y="-234116"/>
            <a:ext cx="738664" cy="374441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本頁面顯示單位每月用電總量，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l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可同時查詢機關自身及所屬單位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19125" y="2127341"/>
            <a:ext cx="8074496" cy="424847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4" name="矩形 23"/>
          <p:cNvSpPr/>
          <p:nvPr/>
        </p:nvSpPr>
        <p:spPr bwMode="auto">
          <a:xfrm>
            <a:off x="845061" y="5180252"/>
            <a:ext cx="5733638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每月用電度數</a:t>
            </a:r>
            <a:endParaRPr kumimoji="0" lang="zh-TW" altLang="en-US" sz="1400" b="1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258632" y="2141292"/>
            <a:ext cx="576000" cy="22879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27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六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查詢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Folded Corner 45"/>
          <p:cNvSpPr/>
          <p:nvPr/>
        </p:nvSpPr>
        <p:spPr>
          <a:xfrm>
            <a:off x="6840480" y="116632"/>
            <a:ext cx="2052000" cy="504056"/>
          </a:xfrm>
          <a:prstGeom prst="foldedCorner">
            <a:avLst>
              <a:gd name="adj" fmla="val 366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每月用電查詢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44</a:t>
            </a:fld>
            <a:endParaRPr lang="zh-TW" altLang="en-US"/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6145" y="6315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64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755576" y="6363006"/>
            <a:ext cx="7633605" cy="246221"/>
            <a:chOff x="755576" y="6363006"/>
            <a:chExt cx="7633605" cy="246221"/>
          </a:xfrm>
        </p:grpSpPr>
        <p:sp>
          <p:nvSpPr>
            <p:cNvPr id="8" name="矩形 7"/>
            <p:cNvSpPr/>
            <p:nvPr/>
          </p:nvSpPr>
          <p:spPr bwMode="auto">
            <a:xfrm>
              <a:off x="755576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1402891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b="0" dirty="0" smtClean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1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2051720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4645346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5303198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5963902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6588224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5" name="矩形 14"/>
            <p:cNvSpPr/>
            <p:nvPr/>
          </p:nvSpPr>
          <p:spPr bwMode="auto">
            <a:xfrm>
              <a:off x="7236296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6" name="矩形 15"/>
            <p:cNvSpPr/>
            <p:nvPr/>
          </p:nvSpPr>
          <p:spPr bwMode="auto">
            <a:xfrm>
              <a:off x="7956376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7" name="矩形 16"/>
            <p:cNvSpPr/>
            <p:nvPr/>
          </p:nvSpPr>
          <p:spPr bwMode="auto">
            <a:xfrm>
              <a:off x="2771043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3418358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4067187" y="6363006"/>
              <a:ext cx="432805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>
              <a:spAutoFit/>
            </a:bodyPr>
            <a:lstStyle/>
            <a:p>
              <a:pPr>
                <a:spcBef>
                  <a:spcPct val="20000"/>
                </a:spcBef>
                <a:spcAft>
                  <a:spcPct val="10000"/>
                </a:spcAft>
                <a:buSzPct val="80000"/>
              </a:pPr>
              <a:r>
                <a:rPr kumimoji="0" lang="en-US" altLang="zh-TW" sz="1000" dirty="0">
                  <a:solidFill>
                    <a:schemeClr val="bg1">
                      <a:lumMod val="50000"/>
                    </a:schemeClr>
                  </a:solidFill>
                  <a:latin typeface="Lucida Sans Unicode" pitchFamily="34" charset="0"/>
                  <a:ea typeface="標楷體" pitchFamily="65" charset="-120"/>
                </a:rPr>
                <a:t>2</a:t>
              </a:r>
              <a:endParaRPr kumimoji="0" lang="zh-TW" altLang="en-US" sz="1000" b="0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20" name="矩形 19"/>
          <p:cNvSpPr/>
          <p:nvPr/>
        </p:nvSpPr>
        <p:spPr bwMode="auto">
          <a:xfrm>
            <a:off x="619124" y="1613386"/>
            <a:ext cx="7985323" cy="73549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pic>
        <p:nvPicPr>
          <p:cNvPr id="21" name="圖片 20" descr="畫面剪輯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86" y="1796913"/>
            <a:ext cx="4858428" cy="124794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 bwMode="auto">
          <a:xfrm>
            <a:off x="845061" y="5473799"/>
            <a:ext cx="5733638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每月用電度數</a:t>
            </a:r>
            <a:endParaRPr kumimoji="0" lang="zh-TW" altLang="en-US" sz="1400" b="1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pic>
        <p:nvPicPr>
          <p:cNvPr id="24" name="圖片 23" descr="畫面剪輯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1" y="2689322"/>
            <a:ext cx="7935432" cy="4062414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 bwMode="auto">
          <a:xfrm>
            <a:off x="742255" y="4725144"/>
            <a:ext cx="7646925" cy="936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200" b="1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012345678a</a:t>
            </a:r>
          </a:p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200" b="1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(</a:t>
            </a:r>
            <a:r>
              <a:rPr kumimoji="0" lang="zh-TW" altLang="en-US" sz="1200" b="1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台中分公司</a:t>
            </a:r>
            <a:r>
              <a:rPr kumimoji="0" lang="en-US" altLang="zh-TW" sz="1200" b="1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)</a:t>
            </a:r>
          </a:p>
        </p:txBody>
      </p:sp>
      <p:sp>
        <p:nvSpPr>
          <p:cNvPr id="26" name="矩形 25"/>
          <p:cNvSpPr/>
          <p:nvPr/>
        </p:nvSpPr>
        <p:spPr bwMode="auto">
          <a:xfrm>
            <a:off x="742255" y="5733256"/>
            <a:ext cx="7646925" cy="1008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200" b="1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012345678b</a:t>
            </a:r>
            <a:endParaRPr kumimoji="0" lang="en-US" altLang="zh-TW" sz="1200" b="1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200" b="1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(</a:t>
            </a:r>
            <a:r>
              <a:rPr kumimoji="0" lang="zh-TW" altLang="en-US" sz="1200" b="1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台南分公司</a:t>
            </a:r>
            <a:r>
              <a:rPr kumimoji="0" lang="en-US" altLang="zh-TW" sz="1200" b="1" dirty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)</a:t>
            </a:r>
          </a:p>
        </p:txBody>
      </p:sp>
      <p:sp>
        <p:nvSpPr>
          <p:cNvPr id="27" name="矩形 26"/>
          <p:cNvSpPr/>
          <p:nvPr/>
        </p:nvSpPr>
        <p:spPr bwMode="auto">
          <a:xfrm>
            <a:off x="742254" y="4164320"/>
            <a:ext cx="7646925" cy="5040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 機關代碼</a:t>
            </a:r>
            <a:endParaRPr kumimoji="0" lang="en-US" altLang="zh-TW" sz="1400" b="1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400" b="1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(</a:t>
            </a:r>
            <a:r>
              <a:rPr kumimoji="0"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機關名稱</a:t>
            </a:r>
            <a:r>
              <a:rPr kumimoji="0" lang="en-US" altLang="zh-TW" sz="1400" b="1" dirty="0" smtClean="0">
                <a:solidFill>
                  <a:schemeClr val="bg1">
                    <a:lumMod val="50000"/>
                  </a:schemeClr>
                </a:solidFill>
                <a:latin typeface="Lucida Sans Unicode" pitchFamily="34" charset="0"/>
                <a:ea typeface="標楷體" pitchFamily="65" charset="-120"/>
              </a:rPr>
              <a:t>)</a:t>
            </a:r>
            <a:endParaRPr kumimoji="0" lang="en-US" altLang="zh-TW" sz="1400" b="1" dirty="0">
              <a:solidFill>
                <a:schemeClr val="bg1">
                  <a:lumMod val="50000"/>
                </a:schemeClr>
              </a:solidFill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1980448" y="4242723"/>
            <a:ext cx="6624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4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5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6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8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9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月</a:t>
            </a:r>
            <a:endParaRPr kumimoji="0" lang="en-US" altLang="zh-TW" sz="16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1979712" y="5034662"/>
            <a:ext cx="6624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    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13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14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15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16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17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18  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19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10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11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12</a:t>
            </a:r>
            <a:endParaRPr kumimoji="0" lang="en-US" altLang="zh-TW" sz="16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 bwMode="auto">
          <a:xfrm>
            <a:off x="1980448" y="6042774"/>
            <a:ext cx="66240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22    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22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23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24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25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26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27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28  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29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20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21</a:t>
            </a:r>
            <a:r>
              <a:rPr kumimoji="0" lang="zh-TW" altLang="en-US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  </a:t>
            </a:r>
            <a:r>
              <a:rPr kumimoji="0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22</a:t>
            </a:r>
            <a:endParaRPr kumimoji="0" lang="en-US" altLang="zh-TW" sz="16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31" name="圖片 30" descr="畫面剪輯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2987428"/>
            <a:ext cx="949995" cy="205828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 rot="16200000">
            <a:off x="6686946" y="-198111"/>
            <a:ext cx="738664" cy="3672408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just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本頁面顯示單位每月用電總量，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algn="just" eaLnBrk="1" hangingPunct="1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可同時查詢機關自身及所屬單位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58" y="2108674"/>
            <a:ext cx="994400" cy="31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矩形 21"/>
          <p:cNvSpPr/>
          <p:nvPr/>
        </p:nvSpPr>
        <p:spPr>
          <a:xfrm>
            <a:off x="4815140" y="2420887"/>
            <a:ext cx="620956" cy="228796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3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六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查詢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Folded Corner 45"/>
          <p:cNvSpPr/>
          <p:nvPr/>
        </p:nvSpPr>
        <p:spPr>
          <a:xfrm>
            <a:off x="6840480" y="116632"/>
            <a:ext cx="2052000" cy="504056"/>
          </a:xfrm>
          <a:prstGeom prst="foldedCorner">
            <a:avLst>
              <a:gd name="adj" fmla="val 366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每月用電查詢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45</a:t>
            </a:fld>
            <a:endParaRPr lang="zh-TW" altLang="en-US"/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8716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9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 descr="畫面剪輯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85963"/>
            <a:ext cx="7772400" cy="3724275"/>
          </a:xfrm>
        </p:spPr>
      </p:pic>
      <p:sp>
        <p:nvSpPr>
          <p:cNvPr id="7" name="矩形 6"/>
          <p:cNvSpPr/>
          <p:nvPr/>
        </p:nvSpPr>
        <p:spPr>
          <a:xfrm>
            <a:off x="6948264" y="2492895"/>
            <a:ext cx="1080120" cy="27843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403648" y="2879184"/>
            <a:ext cx="720080" cy="27843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9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六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查詢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Folded Corner 45"/>
          <p:cNvSpPr/>
          <p:nvPr/>
        </p:nvSpPr>
        <p:spPr>
          <a:xfrm>
            <a:off x="6840480" y="116632"/>
            <a:ext cx="2052000" cy="504056"/>
          </a:xfrm>
          <a:prstGeom prst="foldedCorner">
            <a:avLst>
              <a:gd name="adj" fmla="val 366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>
              <a:lnSpc>
                <a:spcPct val="200000"/>
              </a:lnSpc>
            </a:pPr>
            <a:r>
              <a:rPr lang="zh-TW" altLang="en-US" sz="2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填報設備查詢</a:t>
            </a:r>
            <a:endParaRPr lang="zh-TW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46</a:t>
            </a:fld>
            <a:endParaRPr lang="zh-TW" altLang="en-US"/>
          </a:p>
        </p:txBody>
      </p:sp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7640" y="6265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畫面剪輯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610132" cy="5544616"/>
          </a:xfrm>
        </p:spPr>
      </p:pic>
      <p:sp>
        <p:nvSpPr>
          <p:cNvPr id="7" name="矩形 6"/>
          <p:cNvSpPr/>
          <p:nvPr/>
        </p:nvSpPr>
        <p:spPr>
          <a:xfrm>
            <a:off x="5626360" y="1196752"/>
            <a:ext cx="817848" cy="278439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187624" y="1532735"/>
            <a:ext cx="676208" cy="2400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9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六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查詢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764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 idx="4294967295"/>
          </p:nvPr>
        </p:nvSpPr>
        <p:spPr>
          <a:xfrm>
            <a:off x="379040" y="-9872"/>
            <a:ext cx="8153400" cy="990600"/>
          </a:xfrm>
        </p:spPr>
        <p:txBody>
          <a:bodyPr>
            <a:normAutofit/>
          </a:bodyPr>
          <a:lstStyle/>
          <a:p>
            <a:r>
              <a:rPr lang="zh-TW" altLang="en-US" sz="3100" b="1" dirty="0" smtClean="0">
                <a:solidFill>
                  <a:schemeClr val="tx1"/>
                </a:solidFill>
              </a:rPr>
              <a:t>附錄一、扣除資料說明</a:t>
            </a:r>
            <a:endParaRPr lang="zh-TW" altLang="en-US" sz="3100" b="1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504" y="1052736"/>
            <a:ext cx="885698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zh-TW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zh-TW" altLang="en-US" sz="2800" b="1" kern="0" dirty="0" smtClean="0">
                <a:solidFill>
                  <a:srgbClr val="000000"/>
                </a:solidFill>
                <a:latin typeface="+mj-ea"/>
                <a:ea typeface="+mj-ea"/>
              </a:rPr>
              <a:t>   </a:t>
            </a:r>
            <a:r>
              <a:rPr lang="zh-TW" altLang="en-US" sz="2800" b="1" kern="0" dirty="0" smtClean="0">
                <a:solidFill>
                  <a:schemeClr val="bg1"/>
                </a:solidFill>
                <a:latin typeface="+mj-ea"/>
                <a:ea typeface="+mj-ea"/>
              </a:rPr>
              <a:t>可</a:t>
            </a:r>
            <a:r>
              <a:rPr lang="zh-TW" altLang="en-US" sz="2800" b="1" kern="0" dirty="0">
                <a:solidFill>
                  <a:schemeClr val="bg1"/>
                </a:solidFill>
                <a:latin typeface="+mj-ea"/>
                <a:ea typeface="+mj-ea"/>
              </a:rPr>
              <a:t>扣除用電項目</a:t>
            </a:r>
            <a:endParaRPr lang="en-US" altLang="zh-TW" sz="2800" b="1" kern="0" dirty="0">
              <a:solidFill>
                <a:schemeClr val="bg1"/>
              </a:solidFill>
              <a:latin typeface="+mj-ea"/>
              <a:ea typeface="+mj-ea"/>
            </a:endParaRPr>
          </a:p>
          <a:p>
            <a:pPr marL="1168400" lvl="1" indent="-454025" algn="just" defTabSz="444500" eaLnBrk="0" hangingPunct="0">
              <a:spcBef>
                <a:spcPts val="600"/>
              </a:spcBef>
              <a:spcAft>
                <a:spcPts val="600"/>
              </a:spcAft>
              <a:buSzPct val="80000"/>
              <a:defRPr/>
            </a:pPr>
            <a:r>
              <a:rPr lang="en-US" altLang="zh-TW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(</a:t>
            </a:r>
            <a:r>
              <a:rPr lang="zh-TW" altLang="en-US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一</a:t>
            </a:r>
            <a:r>
              <a:rPr lang="en-US" altLang="zh-TW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) </a:t>
            </a:r>
            <a:r>
              <a:rPr lang="zh-TW" altLang="en-US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具以下幾點特徵之用電量，可於填報完成後，於評比計分時予以扣除。</a:t>
            </a:r>
            <a:endParaRPr lang="en-US" altLang="zh-TW" sz="2000" dirty="0">
              <a:solidFill>
                <a:srgbClr val="000000"/>
              </a:solidFill>
              <a:latin typeface="+mj-ea"/>
              <a:ea typeface="+mj-ea"/>
              <a:cs typeface="Times New Roman" pitchFamily="18" charset="0"/>
            </a:endParaRPr>
          </a:p>
          <a:p>
            <a:pPr marL="1257300" lvl="2" indent="-342900" algn="just" eaLnBrk="0" hangingPunct="0">
              <a:spcBef>
                <a:spcPct val="20000"/>
              </a:spcBef>
              <a:buAutoNum type="arabicPeriod"/>
            </a:pPr>
            <a:r>
              <a:rPr lang="zh-TW" altLang="en-US" sz="2000" u="sng" kern="0" dirty="0">
                <a:solidFill>
                  <a:srgbClr val="FF0000"/>
                </a:solidFill>
                <a:latin typeface="+mj-ea"/>
                <a:ea typeface="+mj-ea"/>
              </a:rPr>
              <a:t>無人駐點單位</a:t>
            </a:r>
            <a:r>
              <a:rPr lang="zh-TW" altLang="en-US" sz="2000" kern="0" dirty="0">
                <a:latin typeface="+mj-ea"/>
                <a:ea typeface="+mj-ea"/>
              </a:rPr>
              <a:t>：該電號所在地無人員可執行節能管理、巡察作為且為不可任意關閉之特殊設備</a:t>
            </a:r>
            <a:r>
              <a:rPr lang="en-US" altLang="zh-TW" sz="2000" kern="0" dirty="0">
                <a:solidFill>
                  <a:srgbClr val="000000"/>
                </a:solidFill>
                <a:latin typeface="+mj-ea"/>
                <a:ea typeface="+mj-ea"/>
              </a:rPr>
              <a:t>(</a:t>
            </a:r>
            <a:r>
              <a:rPr lang="zh-TW" altLang="en-US" sz="2000" kern="0" dirty="0">
                <a:solidFill>
                  <a:srgbClr val="000000"/>
                </a:solidFill>
                <a:latin typeface="+mj-ea"/>
                <a:ea typeface="+mj-ea"/>
              </a:rPr>
              <a:t>如</a:t>
            </a:r>
            <a:r>
              <a:rPr lang="zh-TW" altLang="en-US" sz="2000" b="1" kern="0" dirty="0">
                <a:solidFill>
                  <a:srgbClr val="000000"/>
                </a:solidFill>
                <a:latin typeface="+mj-ea"/>
                <a:ea typeface="+mj-ea"/>
              </a:rPr>
              <a:t>燈塔、電台發射塔、偏遠地區雷達站等</a:t>
            </a:r>
            <a:r>
              <a:rPr lang="en-US" altLang="zh-TW" sz="2000" kern="0" dirty="0">
                <a:solidFill>
                  <a:srgbClr val="000000"/>
                </a:solidFill>
                <a:latin typeface="+mj-ea"/>
                <a:ea typeface="+mj-ea"/>
              </a:rPr>
              <a:t>)</a:t>
            </a:r>
            <a:r>
              <a:rPr lang="zh-TW" altLang="en-US" sz="2000" kern="0" dirty="0">
                <a:solidFill>
                  <a:srgbClr val="000000"/>
                </a:solidFill>
                <a:latin typeface="+mj-ea"/>
                <a:ea typeface="+mj-ea"/>
              </a:rPr>
              <a:t> ，鼓勵裝設獨立電表，並依電表紀錄或分攤比例進行填報。</a:t>
            </a:r>
            <a:endParaRPr lang="en-US" altLang="zh-TW" sz="20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1257300" lvl="2" indent="-342900" algn="just" eaLnBrk="0" hangingPunct="0">
              <a:spcBef>
                <a:spcPct val="20000"/>
              </a:spcBef>
              <a:buAutoNum type="arabicPeriod"/>
            </a:pPr>
            <a:r>
              <a:rPr lang="zh-TW" altLang="en-US" sz="2000" kern="0" dirty="0">
                <a:solidFill>
                  <a:srgbClr val="000000"/>
                </a:solidFill>
                <a:latin typeface="+mj-ea"/>
                <a:ea typeface="+mj-ea"/>
              </a:rPr>
              <a:t>廳舍、辦公室、展場等空間以租賃、出借或辦理例行性國家考試等模式進行</a:t>
            </a:r>
            <a:r>
              <a:rPr lang="zh-TW" altLang="en-US" sz="2000" u="sng" kern="0" dirty="0">
                <a:solidFill>
                  <a:srgbClr val="FF0000"/>
                </a:solidFill>
                <a:latin typeface="+mj-ea"/>
                <a:ea typeface="+mj-ea"/>
              </a:rPr>
              <a:t>活化</a:t>
            </a:r>
            <a:r>
              <a:rPr lang="zh-TW" altLang="en-US" sz="2000" kern="0" dirty="0">
                <a:solidFill>
                  <a:srgbClr val="000000"/>
                </a:solidFill>
                <a:latin typeface="+mj-ea"/>
                <a:ea typeface="+mj-ea"/>
              </a:rPr>
              <a:t>，活化期間之用電，鼓勵裝設獨立電表，並依電表紀錄申報。</a:t>
            </a:r>
            <a:endParaRPr lang="en-US" altLang="zh-TW" sz="20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1257300" lvl="2" indent="-342900" algn="just" eaLnBrk="0" hangingPunct="0">
              <a:spcBef>
                <a:spcPct val="20000"/>
              </a:spcBef>
              <a:buAutoNum type="arabicPeriod"/>
            </a:pPr>
            <a:r>
              <a:rPr lang="zh-TW" altLang="en-US" sz="2000" u="sng" kern="0" dirty="0">
                <a:solidFill>
                  <a:srgbClr val="FF0000"/>
                </a:solidFill>
                <a:latin typeface="+mj-ea"/>
                <a:ea typeface="+mj-ea"/>
              </a:rPr>
              <a:t>合署辦公單位</a:t>
            </a:r>
            <a:r>
              <a:rPr lang="zh-TW" altLang="en-US" sz="2000" kern="0" dirty="0">
                <a:solidFill>
                  <a:srgbClr val="000000"/>
                </a:solidFill>
                <a:latin typeface="+mj-ea"/>
                <a:ea typeface="+mj-ea"/>
              </a:rPr>
              <a:t>，用電量依照分攤比例計算合署辦公單位之用電量，或鼓勵裝設獨立電表，並依其記錄，作為單位實際用電量。</a:t>
            </a:r>
            <a:endParaRPr lang="en-US" altLang="zh-TW" sz="20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1257300" lvl="2" indent="-342900" algn="just" eaLnBrk="0" hangingPunct="0">
              <a:spcBef>
                <a:spcPct val="20000"/>
              </a:spcBef>
              <a:buAutoNum type="arabicPeriod"/>
            </a:pPr>
            <a:r>
              <a:rPr lang="zh-TW" altLang="en-US" sz="2000" u="sng" kern="0" dirty="0">
                <a:solidFill>
                  <a:srgbClr val="FF0000"/>
                </a:solidFill>
                <a:latin typeface="+mj-ea"/>
                <a:ea typeface="+mj-ea"/>
              </a:rPr>
              <a:t>電動車充電站</a:t>
            </a:r>
            <a:r>
              <a:rPr lang="zh-TW" altLang="en-US" sz="2000" kern="0" dirty="0">
                <a:solidFill>
                  <a:srgbClr val="000000"/>
                </a:solidFill>
                <a:latin typeface="+mj-ea"/>
                <a:ea typeface="+mj-ea"/>
              </a:rPr>
              <a:t>所產生之用電。</a:t>
            </a:r>
            <a:endParaRPr lang="en-US" altLang="zh-TW" sz="24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1249363" lvl="2" indent="-531813" algn="just" eaLnBrk="0" hangingPunct="0">
              <a:spcBef>
                <a:spcPts val="1200"/>
              </a:spcBef>
            </a:pPr>
            <a:r>
              <a:rPr lang="en-US" altLang="zh-TW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(</a:t>
            </a:r>
            <a:r>
              <a:rPr lang="zh-TW" altLang="en-US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二</a:t>
            </a:r>
            <a:r>
              <a:rPr lang="en-US" altLang="zh-TW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)</a:t>
            </a:r>
            <a:r>
              <a:rPr lang="zh-TW" altLang="en-US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 上述用電管考項目之執行，應由各單位提出申請並附上佐證文件</a:t>
            </a:r>
            <a:r>
              <a:rPr lang="en-US" altLang="zh-TW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(</a:t>
            </a:r>
            <a:r>
              <a:rPr lang="zh-TW" altLang="en-US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如租賃契約、活動企劃書或經主管單位核章之文件等</a:t>
            </a:r>
            <a:r>
              <a:rPr lang="en-US" altLang="zh-TW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)</a:t>
            </a:r>
            <a:r>
              <a:rPr lang="zh-TW" altLang="en-US" sz="2000" dirty="0">
                <a:solidFill>
                  <a:srgbClr val="000000"/>
                </a:solidFill>
                <a:latin typeface="+mj-ea"/>
                <a:ea typeface="+mj-ea"/>
                <a:cs typeface="Times New Roman" pitchFamily="18" charset="0"/>
              </a:rPr>
              <a:t>後，依使用情形進行扣除。</a:t>
            </a:r>
            <a:endParaRPr lang="en-US" altLang="zh-TW" sz="2000" dirty="0">
              <a:solidFill>
                <a:srgbClr val="00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7" name="Folded Corner 45"/>
          <p:cNvSpPr/>
          <p:nvPr/>
        </p:nvSpPr>
        <p:spPr>
          <a:xfrm>
            <a:off x="0" y="1123590"/>
            <a:ext cx="2483768" cy="360000"/>
          </a:xfrm>
          <a:prstGeom prst="foldedCorner">
            <a:avLst>
              <a:gd name="adj" fmla="val 3662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可扣除用電項目</a:t>
            </a:r>
            <a:endParaRPr lang="zh-TW" alt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48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/>
          <p:cNvSpPr>
            <a:spLocks noGrp="1"/>
          </p:cNvSpPr>
          <p:nvPr>
            <p:ph idx="4294967295"/>
          </p:nvPr>
        </p:nvSpPr>
        <p:spPr>
          <a:xfrm>
            <a:off x="411163" y="977900"/>
            <a:ext cx="8732837" cy="546258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</a:rPr>
              <a:t>範例 </a:t>
            </a:r>
            <a:r>
              <a:rPr lang="en-US" altLang="zh-TW" dirty="0">
                <a:solidFill>
                  <a:schemeClr val="bg1"/>
                </a:solidFill>
              </a:rPr>
              <a:t>(</a:t>
            </a:r>
            <a:r>
              <a:rPr lang="zh-TW" altLang="en-US" dirty="0">
                <a:solidFill>
                  <a:schemeClr val="bg1"/>
                </a:solidFill>
              </a:rPr>
              <a:t>無人駐點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</a:p>
          <a:p>
            <a:pPr marL="1435100" indent="-1435100">
              <a:buNone/>
            </a:pPr>
            <a:r>
              <a:rPr lang="en-US" altLang="zh-TW" sz="2400" dirty="0" smtClean="0"/>
              <a:t>1. </a:t>
            </a:r>
            <a:r>
              <a:rPr lang="zh-TW" altLang="en-US" sz="2400" dirty="0" smtClean="0"/>
              <a:t>可扣除 </a:t>
            </a:r>
            <a:r>
              <a:rPr lang="en-US" altLang="zh-TW" sz="2000" dirty="0" smtClean="0"/>
              <a:t>(</a:t>
            </a:r>
            <a:r>
              <a:rPr lang="en-US" altLang="zh-TW" sz="2000" dirty="0" err="1" smtClean="0"/>
              <a:t>若該用電為單一電號記錄</a:t>
            </a:r>
            <a:r>
              <a:rPr lang="en-US" altLang="zh-TW" sz="2000" dirty="0" smtClean="0"/>
              <a:t>，</a:t>
            </a:r>
            <a:r>
              <a:rPr lang="zh-TW" altLang="en-US" sz="2000" dirty="0" smtClean="0"/>
              <a:t>建議以填列分攤用電為零方式扣除</a:t>
            </a:r>
            <a:r>
              <a:rPr lang="en-US" altLang="zh-TW" sz="2000" dirty="0" smtClean="0"/>
              <a:t>)</a:t>
            </a:r>
          </a:p>
          <a:p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 smtClean="0"/>
              <a:t>2</a:t>
            </a:r>
            <a:r>
              <a:rPr lang="en-US" altLang="zh-TW" sz="2400" dirty="0"/>
              <a:t>. </a:t>
            </a:r>
            <a:r>
              <a:rPr lang="zh-TW" altLang="en-US" sz="2400" dirty="0"/>
              <a:t>不可扣除</a:t>
            </a:r>
          </a:p>
        </p:txBody>
      </p:sp>
      <p:sp>
        <p:nvSpPr>
          <p:cNvPr id="21" name="標題 1"/>
          <p:cNvSpPr>
            <a:spLocks noGrp="1"/>
          </p:cNvSpPr>
          <p:nvPr>
            <p:ph type="title" idx="4294967295"/>
          </p:nvPr>
        </p:nvSpPr>
        <p:spPr>
          <a:xfrm>
            <a:off x="379040" y="-9872"/>
            <a:ext cx="8153400" cy="990600"/>
          </a:xfrm>
        </p:spPr>
        <p:txBody>
          <a:bodyPr>
            <a:normAutofit/>
          </a:bodyPr>
          <a:lstStyle/>
          <a:p>
            <a:r>
              <a:rPr lang="zh-TW" altLang="en-US" sz="3100" b="1" dirty="0">
                <a:solidFill>
                  <a:schemeClr val="tx1"/>
                </a:solidFill>
              </a:rPr>
              <a:t>附錄一</a:t>
            </a:r>
            <a:r>
              <a:rPr lang="zh-TW" altLang="en-US" sz="3100" b="1" dirty="0" smtClean="0">
                <a:solidFill>
                  <a:schemeClr val="tx1"/>
                </a:solidFill>
              </a:rPr>
              <a:t>、扣除資料說明</a:t>
            </a:r>
            <a:r>
              <a:rPr lang="en-US" altLang="zh-TW" sz="3100" b="1" dirty="0">
                <a:solidFill>
                  <a:schemeClr val="tx1"/>
                </a:solidFill>
              </a:rPr>
              <a:t>(續)</a:t>
            </a:r>
            <a:endParaRPr lang="zh-TW" altLang="en-US" sz="31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「路燈」的圖片搜尋結果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/>
          <a:stretch/>
        </p:blipFill>
        <p:spPr bwMode="auto">
          <a:xfrm>
            <a:off x="94697" y="2064335"/>
            <a:ext cx="2160000" cy="15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「抽水站」的圖片搜尋結果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34" y="2063407"/>
            <a:ext cx="2160000" cy="15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「抽水馬達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84104"/>
            <a:ext cx="2159064" cy="161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「廠區 路燈」的圖片搜尋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84104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389867" y="3608968"/>
            <a:ext cx="156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+mn-ea"/>
              </a:rPr>
              <a:t>一般道路路燈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035920" y="3622381"/>
            <a:ext cx="133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+mn-ea"/>
              </a:rPr>
              <a:t>防汛抽水站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815097" y="6212296"/>
            <a:ext cx="2185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+mn-ea"/>
              </a:rPr>
              <a:t>單位</a:t>
            </a:r>
            <a:r>
              <a:rPr lang="en-US" altLang="zh-TW" dirty="0" smtClean="0">
                <a:latin typeface="+mn-ea"/>
              </a:rPr>
              <a:t>(</a:t>
            </a:r>
            <a:r>
              <a:rPr lang="zh-TW" altLang="en-US" dirty="0" smtClean="0">
                <a:latin typeface="+mn-ea"/>
              </a:rPr>
              <a:t>學校</a:t>
            </a:r>
            <a:r>
              <a:rPr lang="en-US" altLang="zh-TW" dirty="0" smtClean="0">
                <a:latin typeface="+mn-ea"/>
              </a:rPr>
              <a:t>)</a:t>
            </a:r>
            <a:r>
              <a:rPr lang="zh-TW" altLang="en-US" dirty="0" smtClean="0">
                <a:latin typeface="+mn-ea"/>
              </a:rPr>
              <a:t>道路</a:t>
            </a:r>
            <a:r>
              <a:rPr lang="zh-TW" altLang="en-US" dirty="0">
                <a:latin typeface="+mn-ea"/>
              </a:rPr>
              <a:t>照明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527733" y="622802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+mn-ea"/>
              </a:rPr>
              <a:t>自來水加壓馬達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116178" y="364676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+mn-ea"/>
              </a:rPr>
              <a:t>燈塔</a:t>
            </a:r>
            <a:endParaRPr lang="zh-TW" altLang="en-US" dirty="0">
              <a:latin typeface="+mn-ea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5004" y="4484104"/>
            <a:ext cx="2433420" cy="1619298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6040635" y="622802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+mn-ea"/>
              </a:rPr>
              <a:t>廠區內汙水處理設施</a:t>
            </a:r>
          </a:p>
        </p:txBody>
      </p:sp>
      <p:sp>
        <p:nvSpPr>
          <p:cNvPr id="19" name="Folded Corner 45"/>
          <p:cNvSpPr/>
          <p:nvPr/>
        </p:nvSpPr>
        <p:spPr>
          <a:xfrm>
            <a:off x="0" y="1123590"/>
            <a:ext cx="2483768" cy="360000"/>
          </a:xfrm>
          <a:prstGeom prst="foldedCorner">
            <a:avLst>
              <a:gd name="adj" fmla="val 3662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範例 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無人駐點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1026" name="Picture 2" descr="C:\Users\lu7621\Downloads\S__12279810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43" y="2063407"/>
            <a:ext cx="2160000" cy="15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107年專案計畫\070801_107年度「公部門精進節能計畫」\05_工作項目\03_節約能源技術宣導、知識擴散及人員訓練工作\06_填報說明會\4.講義\IMG_0672.JPG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91324" y="2080765"/>
            <a:ext cx="2160000" cy="15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7417326" y="362238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+mn-ea"/>
              </a:rPr>
              <a:t>交通號誌</a:t>
            </a:r>
            <a:endParaRPr lang="zh-TW" altLang="en-US" dirty="0">
              <a:latin typeface="+mn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20522" y="629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4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6"/>
          <p:cNvSpPr txBox="1">
            <a:spLocks/>
          </p:cNvSpPr>
          <p:nvPr/>
        </p:nvSpPr>
        <p:spPr>
          <a:xfrm>
            <a:off x="179512" y="980728"/>
            <a:ext cx="8784976" cy="990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6480"/>
              </a:lnSpc>
            </a:pP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填報網站使用說明</a:t>
            </a:r>
          </a:p>
        </p:txBody>
      </p:sp>
      <p:pic>
        <p:nvPicPr>
          <p:cNvPr id="7" name="Picture 2" descr="Z:\00_個人暫存目錄\172 李亭葦\各式logo\本會Logo-6_橫式去背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320479"/>
            <a:ext cx="2268000" cy="26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79512" y="188640"/>
            <a:ext cx="8784976" cy="6517885"/>
          </a:xfrm>
          <a:prstGeom prst="rect">
            <a:avLst/>
          </a:prstGeom>
          <a:noFill/>
          <a:ln w="139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890283" y="5826885"/>
            <a:ext cx="1071127" cy="7704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2019.11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59" y="2132856"/>
            <a:ext cx="7136681" cy="38302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59" y="2132856"/>
            <a:ext cx="7096733" cy="17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 descr="畫面剪輯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00" t="4432" b="53589"/>
          <a:stretch/>
        </p:blipFill>
        <p:spPr>
          <a:xfrm>
            <a:off x="6247425" y="2132855"/>
            <a:ext cx="1832726" cy="1765559"/>
          </a:xfrm>
          <a:prstGeom prst="rect">
            <a:avLst/>
          </a:prstGeom>
        </p:spPr>
      </p:pic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0002" y="5963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9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/>
          <p:cNvSpPr>
            <a:spLocks noGrp="1"/>
          </p:cNvSpPr>
          <p:nvPr>
            <p:ph idx="4294967295"/>
          </p:nvPr>
        </p:nvSpPr>
        <p:spPr>
          <a:xfrm>
            <a:off x="0" y="1062038"/>
            <a:ext cx="8785225" cy="54625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TW" altLang="en-US" b="1" dirty="0">
                <a:solidFill>
                  <a:schemeClr val="bg1"/>
                </a:solidFill>
              </a:rPr>
              <a:t>範例 </a:t>
            </a:r>
            <a:r>
              <a:rPr lang="en-US" altLang="zh-TW" b="1" dirty="0">
                <a:solidFill>
                  <a:schemeClr val="bg1"/>
                </a:solidFill>
              </a:rPr>
              <a:t>(</a:t>
            </a:r>
            <a:r>
              <a:rPr lang="zh-TW" altLang="en-US" b="1" dirty="0">
                <a:solidFill>
                  <a:schemeClr val="bg1"/>
                </a:solidFill>
              </a:rPr>
              <a:t>場地活化</a:t>
            </a:r>
            <a:r>
              <a:rPr lang="en-US" altLang="zh-TW" b="1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dirty="0" smtClean="0"/>
              <a:t>1. </a:t>
            </a:r>
            <a:r>
              <a:rPr lang="zh-TW" altLang="en-US" b="1" dirty="0" smtClean="0"/>
              <a:t>可</a:t>
            </a:r>
            <a:r>
              <a:rPr lang="zh-TW" altLang="en-US" b="1" dirty="0"/>
              <a:t>扣除 </a:t>
            </a:r>
            <a:r>
              <a:rPr lang="en-US" altLang="zh-TW" b="1" dirty="0"/>
              <a:t>(</a:t>
            </a:r>
            <a:r>
              <a:rPr lang="zh-TW" altLang="en-US" b="1" dirty="0"/>
              <a:t>以填列分攤用電方式或填列扣除用電度數</a:t>
            </a:r>
            <a:r>
              <a:rPr lang="en-US" altLang="zh-TW" b="1" dirty="0"/>
              <a:t>)</a:t>
            </a:r>
          </a:p>
          <a:p>
            <a:pPr marL="0" indent="0">
              <a:buNone/>
            </a:pPr>
            <a:r>
              <a:rPr lang="en-US" altLang="zh-TW" b="0" dirty="0"/>
              <a:t>      (1) </a:t>
            </a:r>
            <a:r>
              <a:rPr lang="zh-TW" altLang="en-US" b="0" dirty="0"/>
              <a:t>職工宿舍 </a:t>
            </a:r>
            <a:r>
              <a:rPr lang="en-US" altLang="zh-TW" b="0" dirty="0"/>
              <a:t>(</a:t>
            </a:r>
            <a:r>
              <a:rPr lang="zh-TW" altLang="en-US" b="0" dirty="0"/>
              <a:t>用電費用全數由住宿者支付</a:t>
            </a:r>
            <a:r>
              <a:rPr lang="en-US" altLang="zh-TW" b="0" dirty="0"/>
              <a:t>)</a:t>
            </a:r>
            <a:r>
              <a:rPr lang="zh-TW" altLang="en-US" b="0" dirty="0"/>
              <a:t>。</a:t>
            </a:r>
            <a:endParaRPr lang="en-US" altLang="zh-TW" b="0" dirty="0"/>
          </a:p>
          <a:p>
            <a:pPr marL="1079500" indent="-1079500">
              <a:buNone/>
            </a:pPr>
            <a:r>
              <a:rPr lang="zh-TW" altLang="en-US" b="0" dirty="0"/>
              <a:t>      </a:t>
            </a:r>
            <a:r>
              <a:rPr lang="en-US" altLang="zh-TW" b="0" dirty="0"/>
              <a:t>(2)</a:t>
            </a:r>
            <a:r>
              <a:rPr lang="zh-TW" altLang="en-US" b="0" dirty="0"/>
              <a:t> 場地長期外租於民間單位，或民間單位認養之場址。</a:t>
            </a:r>
            <a:endParaRPr lang="en-US" altLang="zh-TW" b="0" dirty="0"/>
          </a:p>
          <a:p>
            <a:pPr marL="0" indent="0">
              <a:buNone/>
            </a:pPr>
            <a:r>
              <a:rPr lang="zh-TW" altLang="en-US" b="0" dirty="0"/>
              <a:t>      </a:t>
            </a:r>
            <a:r>
              <a:rPr lang="en-US" altLang="zh-TW" b="0" dirty="0"/>
              <a:t>(3) </a:t>
            </a:r>
            <a:r>
              <a:rPr lang="zh-TW" altLang="en-US" b="0" dirty="0"/>
              <a:t>場館由</a:t>
            </a:r>
            <a:r>
              <a:rPr lang="en-US" altLang="zh-TW" b="0" dirty="0"/>
              <a:t>BOT</a:t>
            </a:r>
            <a:r>
              <a:rPr lang="zh-TW" altLang="en-US" b="0" dirty="0"/>
              <a:t>業者經營。</a:t>
            </a:r>
            <a:endParaRPr lang="en-US" altLang="zh-TW" b="0" dirty="0"/>
          </a:p>
          <a:p>
            <a:pPr marL="1016000" indent="-1016000">
              <a:buNone/>
            </a:pPr>
            <a:r>
              <a:rPr lang="zh-TW" altLang="en-US" b="0" dirty="0"/>
              <a:t>      </a:t>
            </a:r>
            <a:r>
              <a:rPr lang="en-US" altLang="zh-TW" b="0" dirty="0"/>
              <a:t>(4) </a:t>
            </a:r>
            <a:r>
              <a:rPr lang="zh-TW" altLang="en-US" b="0" dirty="0"/>
              <a:t>場館屬於展覽場，並提供民間單位舉辦活動，可舉證民間單位使用電量者。</a:t>
            </a:r>
            <a:endParaRPr lang="en-US" altLang="zh-TW" b="0" dirty="0"/>
          </a:p>
          <a:p>
            <a:pPr marL="0" indent="0">
              <a:buNone/>
            </a:pPr>
            <a:r>
              <a:rPr lang="en-US" altLang="zh-TW" dirty="0"/>
              <a:t>2. </a:t>
            </a:r>
            <a:r>
              <a:rPr lang="zh-TW" altLang="en-US" b="1" dirty="0"/>
              <a:t>不可扣除</a:t>
            </a:r>
            <a:endParaRPr lang="en-US" altLang="zh-TW" b="1" dirty="0"/>
          </a:p>
          <a:p>
            <a:pPr marL="0" indent="0">
              <a:buNone/>
            </a:pPr>
            <a:r>
              <a:rPr lang="zh-TW" altLang="en-US" b="0" dirty="0"/>
              <a:t>      </a:t>
            </a:r>
            <a:r>
              <a:rPr lang="en-US" altLang="zh-TW" b="0" dirty="0"/>
              <a:t>(1) </a:t>
            </a:r>
            <a:r>
              <a:rPr lang="zh-TW" altLang="en-US" b="0" dirty="0"/>
              <a:t>職工宿舍或替代役宿舍</a:t>
            </a:r>
            <a:r>
              <a:rPr lang="en-US" altLang="zh-TW" b="0" dirty="0"/>
              <a:t>(</a:t>
            </a:r>
            <a:r>
              <a:rPr lang="zh-TW" altLang="en-US" b="0" dirty="0"/>
              <a:t>用電費由單位支付</a:t>
            </a:r>
            <a:r>
              <a:rPr lang="en-US" altLang="zh-TW" b="0" dirty="0"/>
              <a:t>)</a:t>
            </a:r>
            <a:r>
              <a:rPr lang="zh-TW" altLang="en-US" b="0" dirty="0"/>
              <a:t>。</a:t>
            </a:r>
            <a:endParaRPr lang="en-US" altLang="zh-TW" b="0" dirty="0"/>
          </a:p>
          <a:p>
            <a:pPr marL="1016000" indent="-1016000">
              <a:buNone/>
            </a:pPr>
            <a:r>
              <a:rPr lang="en-US" altLang="zh-TW" b="0" dirty="0"/>
              <a:t>      (2) </a:t>
            </a:r>
            <a:r>
              <a:rPr lang="zh-TW" altLang="en-US" b="0" dirty="0"/>
              <a:t>場館無償提供給民間單位使用</a:t>
            </a:r>
            <a:r>
              <a:rPr lang="en-US" altLang="zh-TW" b="0" dirty="0"/>
              <a:t>(</a:t>
            </a:r>
            <a:r>
              <a:rPr lang="zh-TW" altLang="en-US" b="0" dirty="0"/>
              <a:t>若配合便民政策必須開放者除外</a:t>
            </a:r>
            <a:r>
              <a:rPr lang="en-US" altLang="zh-TW" b="0" dirty="0"/>
              <a:t>)</a:t>
            </a:r>
            <a:r>
              <a:rPr lang="zh-TW" altLang="en-US" b="0" dirty="0"/>
              <a:t>。</a:t>
            </a:r>
            <a:endParaRPr lang="en-US" altLang="zh-TW" b="0" dirty="0"/>
          </a:p>
          <a:p>
            <a:pPr marL="0" indent="0">
              <a:buNone/>
            </a:pPr>
            <a:r>
              <a:rPr lang="zh-TW" altLang="en-US" b="0" dirty="0"/>
              <a:t>      </a:t>
            </a:r>
            <a:r>
              <a:rPr lang="en-US" altLang="zh-TW" b="0" dirty="0"/>
              <a:t>(3)</a:t>
            </a:r>
            <a:r>
              <a:rPr lang="zh-TW" altLang="en-US" b="0" dirty="0"/>
              <a:t> 場址未使用，但場館及用電號仍未滅失者。</a:t>
            </a:r>
          </a:p>
        </p:txBody>
      </p:sp>
      <p:sp>
        <p:nvSpPr>
          <p:cNvPr id="8" name="標題 1"/>
          <p:cNvSpPr>
            <a:spLocks noGrp="1"/>
          </p:cNvSpPr>
          <p:nvPr>
            <p:ph type="title" idx="4294967295"/>
          </p:nvPr>
        </p:nvSpPr>
        <p:spPr>
          <a:xfrm>
            <a:off x="379040" y="-9872"/>
            <a:ext cx="8153400" cy="990600"/>
          </a:xfrm>
        </p:spPr>
        <p:txBody>
          <a:bodyPr>
            <a:normAutofit/>
          </a:bodyPr>
          <a:lstStyle/>
          <a:p>
            <a:r>
              <a:rPr lang="zh-TW" altLang="en-US" sz="3100" b="1" dirty="0" smtClean="0">
                <a:solidFill>
                  <a:schemeClr val="tx1"/>
                </a:solidFill>
              </a:rPr>
              <a:t>附錄</a:t>
            </a:r>
            <a:r>
              <a:rPr lang="zh-TW" altLang="en-US" sz="3100" b="1" dirty="0">
                <a:solidFill>
                  <a:schemeClr val="tx1"/>
                </a:solidFill>
              </a:rPr>
              <a:t>一</a:t>
            </a:r>
            <a:r>
              <a:rPr lang="zh-TW" altLang="en-US" sz="3100" b="1" dirty="0" smtClean="0">
                <a:solidFill>
                  <a:schemeClr val="tx1"/>
                </a:solidFill>
              </a:rPr>
              <a:t>、扣除資料說明</a:t>
            </a:r>
            <a:r>
              <a:rPr lang="en-US" altLang="zh-TW" sz="3100" b="1" dirty="0">
                <a:solidFill>
                  <a:schemeClr val="tx1"/>
                </a:solidFill>
              </a:rPr>
              <a:t>(續)</a:t>
            </a:r>
            <a:endParaRPr lang="zh-TW" altLang="en-US" sz="3100" b="1" dirty="0">
              <a:solidFill>
                <a:schemeClr val="tx1"/>
              </a:solidFill>
            </a:endParaRPr>
          </a:p>
        </p:txBody>
      </p:sp>
      <p:sp>
        <p:nvSpPr>
          <p:cNvPr id="7" name="Folded Corner 45"/>
          <p:cNvSpPr/>
          <p:nvPr/>
        </p:nvSpPr>
        <p:spPr>
          <a:xfrm>
            <a:off x="0" y="1123590"/>
            <a:ext cx="2483768" cy="360000"/>
          </a:xfrm>
          <a:prstGeom prst="foldedCorner">
            <a:avLst>
              <a:gd name="adj" fmla="val 3662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範例 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場地活化</a:t>
            </a:r>
            <a:r>
              <a:rPr lang="en-US" altLang="zh-TW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8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39"/>
          <a:stretch/>
        </p:blipFill>
        <p:spPr bwMode="auto">
          <a:xfrm>
            <a:off x="862012" y="764704"/>
            <a:ext cx="741997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smtClean="0">
                <a:solidFill>
                  <a:schemeClr val="tx1"/>
                </a:solidFill>
              </a:rPr>
              <a:t>(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一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填報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專區架構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(1/2)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83" y="3068960"/>
            <a:ext cx="7099300" cy="170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圖片 30" descr="畫面剪輯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1"/>
          <a:stretch/>
        </p:blipFill>
        <p:spPr>
          <a:xfrm>
            <a:off x="967989" y="4826563"/>
            <a:ext cx="7060395" cy="1770789"/>
          </a:xfrm>
          <a:prstGeom prst="rect">
            <a:avLst/>
          </a:prstGeom>
        </p:spPr>
      </p:pic>
      <p:sp>
        <p:nvSpPr>
          <p:cNvPr id="12" name="矩形 11"/>
          <p:cNvSpPr>
            <a:spLocks noChangeArrowheads="1"/>
          </p:cNvSpPr>
          <p:nvPr/>
        </p:nvSpPr>
        <p:spPr bwMode="auto">
          <a:xfrm rot="16200000">
            <a:off x="6856511" y="5704996"/>
            <a:ext cx="615553" cy="1872207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供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評比機關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構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學校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上傳會議記錄</a:t>
            </a:r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716016" y="2623585"/>
            <a:ext cx="1368152" cy="5035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全年度開放填報</a:t>
            </a:r>
            <a:endParaRPr lang="zh-TW" altLang="en-US" sz="16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817644" y="2623585"/>
            <a:ext cx="1638096" cy="5035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依函文通知開放時間</a:t>
            </a:r>
            <a:r>
              <a:rPr lang="zh-TW" altLang="en-US" sz="1600" b="1" dirty="0">
                <a:solidFill>
                  <a:srgbClr val="FF0000"/>
                </a:solidFill>
                <a:latin typeface="+mj-ea"/>
                <a:ea typeface="+mj-ea"/>
              </a:rPr>
              <a:t>填報</a:t>
            </a:r>
          </a:p>
        </p:txBody>
      </p:sp>
      <p:sp>
        <p:nvSpPr>
          <p:cNvPr id="18" name="矩形 17"/>
          <p:cNvSpPr/>
          <p:nvPr/>
        </p:nvSpPr>
        <p:spPr>
          <a:xfrm>
            <a:off x="6444208" y="2623585"/>
            <a:ext cx="1368152" cy="50350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/>
                </a:solidFill>
                <a:latin typeface="+mj-ea"/>
                <a:ea typeface="+mj-ea"/>
              </a:rPr>
              <a:t>填報</a:t>
            </a:r>
            <a:r>
              <a:rPr lang="zh-TW" altLang="en-US" sz="1600" b="1" dirty="0" smtClean="0">
                <a:solidFill>
                  <a:schemeClr val="tx1"/>
                </a:solidFill>
                <a:latin typeface="+mj-ea"/>
                <a:ea typeface="+mj-ea"/>
              </a:rPr>
              <a:t>結束後開放</a:t>
            </a:r>
            <a:endParaRPr lang="zh-TW" altLang="en-US" sz="16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 rot="16200000">
            <a:off x="3449214" y="5682074"/>
            <a:ext cx="615553" cy="1918051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 eaLnBrk="1" hangingPunct="1"/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填報狀況、年度資料、每月用電資等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資料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查詢</a:t>
            </a:r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 rot="16200000">
            <a:off x="1658563" y="5682073"/>
            <a:ext cx="400110" cy="1918051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ctr" eaLnBrk="1" hangingPunct="1"/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用電改善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報告填寫區</a:t>
            </a:r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 rot="16200000">
            <a:off x="1559663" y="2023153"/>
            <a:ext cx="615553" cy="1808721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ctr" eaLnBrk="1" hangingPunct="1"/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109-112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EUI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公告基準值及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節電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目標量</a:t>
            </a:r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92080" y="764704"/>
            <a:ext cx="2989907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 rot="16200000">
            <a:off x="6651986" y="-677650"/>
            <a:ext cx="615553" cy="2413171"/>
          </a:xfrm>
          <a:prstGeom prst="rect">
            <a:avLst/>
          </a:prstGeom>
          <a:noFill/>
          <a:ln>
            <a:noFill/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eaLnBrk="1" hangingPunct="1"/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EUI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基準值：依據行動計畫</a:t>
            </a:r>
            <a:r>
              <a:rPr lang="en-US" altLang="zh-TW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(104-108)EUI</a:t>
            </a:r>
            <a:r>
              <a:rPr lang="zh-TW" altLang="en-US" sz="1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公告基準值</a:t>
            </a:r>
            <a:endParaRPr lang="en-US" altLang="zh-TW" sz="14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6</a:t>
            </a:fld>
            <a:endParaRPr lang="zh-TW" altLang="en-US"/>
          </a:p>
        </p:txBody>
      </p:sp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6427" y="6136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圓角矩形 54"/>
          <p:cNvSpPr/>
          <p:nvPr/>
        </p:nvSpPr>
        <p:spPr bwMode="auto">
          <a:xfrm>
            <a:off x="529075" y="3501008"/>
            <a:ext cx="8614925" cy="3197471"/>
          </a:xfrm>
          <a:prstGeom prst="roundRect">
            <a:avLst/>
          </a:prstGeom>
          <a:solidFill>
            <a:srgbClr val="DDDDDD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lang="en-US" altLang="zh-TW" dirty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lang="en-US" altLang="zh-TW" dirty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lang="en-US" altLang="zh-TW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en-US" altLang="zh-TW" b="0" dirty="0" smtClean="0">
              <a:latin typeface="Lucida Sans Unicode" pitchFamily="34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57" name="圓角矩形 56"/>
          <p:cNvSpPr/>
          <p:nvPr/>
        </p:nvSpPr>
        <p:spPr bwMode="auto">
          <a:xfrm>
            <a:off x="493578" y="1454586"/>
            <a:ext cx="8614925" cy="1349087"/>
          </a:xfrm>
          <a:prstGeom prst="roundRect">
            <a:avLst/>
          </a:prstGeom>
          <a:solidFill>
            <a:srgbClr val="DDDDDD"/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sp>
        <p:nvSpPr>
          <p:cNvPr id="58" name="手繪多邊形 57"/>
          <p:cNvSpPr/>
          <p:nvPr/>
        </p:nvSpPr>
        <p:spPr>
          <a:xfrm>
            <a:off x="1849197" y="1617869"/>
            <a:ext cx="1065319" cy="1061601"/>
          </a:xfrm>
          <a:custGeom>
            <a:avLst/>
            <a:gdLst>
              <a:gd name="connsiteX0" fmla="*/ 0 w 2288855"/>
              <a:gd name="connsiteY0" fmla="*/ 93610 h 936104"/>
              <a:gd name="connsiteX1" fmla="*/ 93610 w 2288855"/>
              <a:gd name="connsiteY1" fmla="*/ 0 h 936104"/>
              <a:gd name="connsiteX2" fmla="*/ 2195245 w 2288855"/>
              <a:gd name="connsiteY2" fmla="*/ 0 h 936104"/>
              <a:gd name="connsiteX3" fmla="*/ 2288855 w 2288855"/>
              <a:gd name="connsiteY3" fmla="*/ 93610 h 936104"/>
              <a:gd name="connsiteX4" fmla="*/ 2288855 w 2288855"/>
              <a:gd name="connsiteY4" fmla="*/ 842494 h 936104"/>
              <a:gd name="connsiteX5" fmla="*/ 2195245 w 2288855"/>
              <a:gd name="connsiteY5" fmla="*/ 936104 h 936104"/>
              <a:gd name="connsiteX6" fmla="*/ 93610 w 2288855"/>
              <a:gd name="connsiteY6" fmla="*/ 936104 h 936104"/>
              <a:gd name="connsiteX7" fmla="*/ 0 w 2288855"/>
              <a:gd name="connsiteY7" fmla="*/ 842494 h 936104"/>
              <a:gd name="connsiteX8" fmla="*/ 0 w 2288855"/>
              <a:gd name="connsiteY8" fmla="*/ 9361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936104">
                <a:moveTo>
                  <a:pt x="0" y="93610"/>
                </a:moveTo>
                <a:cubicBezTo>
                  <a:pt x="0" y="41911"/>
                  <a:pt x="41911" y="0"/>
                  <a:pt x="93610" y="0"/>
                </a:cubicBezTo>
                <a:lnTo>
                  <a:pt x="2195245" y="0"/>
                </a:lnTo>
                <a:cubicBezTo>
                  <a:pt x="2246944" y="0"/>
                  <a:pt x="2288855" y="41911"/>
                  <a:pt x="2288855" y="93610"/>
                </a:cubicBezTo>
                <a:lnTo>
                  <a:pt x="2288855" y="842494"/>
                </a:lnTo>
                <a:cubicBezTo>
                  <a:pt x="2288855" y="894193"/>
                  <a:pt x="2246944" y="936104"/>
                  <a:pt x="2195245" y="936104"/>
                </a:cubicBezTo>
                <a:lnTo>
                  <a:pt x="93610" y="936104"/>
                </a:lnTo>
                <a:cubicBezTo>
                  <a:pt x="41911" y="936104"/>
                  <a:pt x="0" y="894193"/>
                  <a:pt x="0" y="842494"/>
                </a:cubicBezTo>
                <a:lnTo>
                  <a:pt x="0" y="93610"/>
                </a:lnTo>
                <a:close/>
              </a:path>
            </a:pathLst>
          </a:custGeom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18" tIns="103618" rIns="103618" bIns="10361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基本資料</a:t>
            </a:r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59" name="手繪多邊形 58"/>
          <p:cNvSpPr/>
          <p:nvPr/>
        </p:nvSpPr>
        <p:spPr>
          <a:xfrm>
            <a:off x="3055160" y="1617869"/>
            <a:ext cx="1066619" cy="1071906"/>
          </a:xfrm>
          <a:custGeom>
            <a:avLst/>
            <a:gdLst>
              <a:gd name="connsiteX0" fmla="*/ 0 w 2288855"/>
              <a:gd name="connsiteY0" fmla="*/ 93610 h 936104"/>
              <a:gd name="connsiteX1" fmla="*/ 93610 w 2288855"/>
              <a:gd name="connsiteY1" fmla="*/ 0 h 936104"/>
              <a:gd name="connsiteX2" fmla="*/ 2195245 w 2288855"/>
              <a:gd name="connsiteY2" fmla="*/ 0 h 936104"/>
              <a:gd name="connsiteX3" fmla="*/ 2288855 w 2288855"/>
              <a:gd name="connsiteY3" fmla="*/ 93610 h 936104"/>
              <a:gd name="connsiteX4" fmla="*/ 2288855 w 2288855"/>
              <a:gd name="connsiteY4" fmla="*/ 842494 h 936104"/>
              <a:gd name="connsiteX5" fmla="*/ 2195245 w 2288855"/>
              <a:gd name="connsiteY5" fmla="*/ 936104 h 936104"/>
              <a:gd name="connsiteX6" fmla="*/ 93610 w 2288855"/>
              <a:gd name="connsiteY6" fmla="*/ 936104 h 936104"/>
              <a:gd name="connsiteX7" fmla="*/ 0 w 2288855"/>
              <a:gd name="connsiteY7" fmla="*/ 842494 h 936104"/>
              <a:gd name="connsiteX8" fmla="*/ 0 w 2288855"/>
              <a:gd name="connsiteY8" fmla="*/ 9361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936104">
                <a:moveTo>
                  <a:pt x="0" y="93610"/>
                </a:moveTo>
                <a:cubicBezTo>
                  <a:pt x="0" y="41911"/>
                  <a:pt x="41911" y="0"/>
                  <a:pt x="93610" y="0"/>
                </a:cubicBezTo>
                <a:lnTo>
                  <a:pt x="2195245" y="0"/>
                </a:lnTo>
                <a:cubicBezTo>
                  <a:pt x="2246944" y="0"/>
                  <a:pt x="2288855" y="41911"/>
                  <a:pt x="2288855" y="93610"/>
                </a:cubicBezTo>
                <a:lnTo>
                  <a:pt x="2288855" y="842494"/>
                </a:lnTo>
                <a:cubicBezTo>
                  <a:pt x="2288855" y="894193"/>
                  <a:pt x="2246944" y="936104"/>
                  <a:pt x="2195245" y="936104"/>
                </a:cubicBezTo>
                <a:lnTo>
                  <a:pt x="93610" y="936104"/>
                </a:lnTo>
                <a:cubicBezTo>
                  <a:pt x="41911" y="936104"/>
                  <a:pt x="0" y="894193"/>
                  <a:pt x="0" y="842494"/>
                </a:cubicBezTo>
                <a:lnTo>
                  <a:pt x="0" y="93610"/>
                </a:lnTo>
                <a:close/>
              </a:path>
            </a:pathLst>
          </a:custGeom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18" tIns="103618" rIns="103618" bIns="10361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</a:p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電資料填報</a:t>
            </a:r>
          </a:p>
        </p:txBody>
      </p:sp>
      <p:sp>
        <p:nvSpPr>
          <p:cNvPr id="60" name="手繪多邊形 59"/>
          <p:cNvSpPr/>
          <p:nvPr/>
        </p:nvSpPr>
        <p:spPr>
          <a:xfrm>
            <a:off x="4262423" y="1633721"/>
            <a:ext cx="1066619" cy="1056054"/>
          </a:xfrm>
          <a:custGeom>
            <a:avLst/>
            <a:gdLst>
              <a:gd name="connsiteX0" fmla="*/ 0 w 2288855"/>
              <a:gd name="connsiteY0" fmla="*/ 93610 h 936104"/>
              <a:gd name="connsiteX1" fmla="*/ 93610 w 2288855"/>
              <a:gd name="connsiteY1" fmla="*/ 0 h 936104"/>
              <a:gd name="connsiteX2" fmla="*/ 2195245 w 2288855"/>
              <a:gd name="connsiteY2" fmla="*/ 0 h 936104"/>
              <a:gd name="connsiteX3" fmla="*/ 2288855 w 2288855"/>
              <a:gd name="connsiteY3" fmla="*/ 93610 h 936104"/>
              <a:gd name="connsiteX4" fmla="*/ 2288855 w 2288855"/>
              <a:gd name="connsiteY4" fmla="*/ 842494 h 936104"/>
              <a:gd name="connsiteX5" fmla="*/ 2195245 w 2288855"/>
              <a:gd name="connsiteY5" fmla="*/ 936104 h 936104"/>
              <a:gd name="connsiteX6" fmla="*/ 93610 w 2288855"/>
              <a:gd name="connsiteY6" fmla="*/ 936104 h 936104"/>
              <a:gd name="connsiteX7" fmla="*/ 0 w 2288855"/>
              <a:gd name="connsiteY7" fmla="*/ 842494 h 936104"/>
              <a:gd name="connsiteX8" fmla="*/ 0 w 2288855"/>
              <a:gd name="connsiteY8" fmla="*/ 9361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936104">
                <a:moveTo>
                  <a:pt x="0" y="93610"/>
                </a:moveTo>
                <a:cubicBezTo>
                  <a:pt x="0" y="41911"/>
                  <a:pt x="41911" y="0"/>
                  <a:pt x="93610" y="0"/>
                </a:cubicBezTo>
                <a:lnTo>
                  <a:pt x="2195245" y="0"/>
                </a:lnTo>
                <a:cubicBezTo>
                  <a:pt x="2246944" y="0"/>
                  <a:pt x="2288855" y="41911"/>
                  <a:pt x="2288855" y="93610"/>
                </a:cubicBezTo>
                <a:lnTo>
                  <a:pt x="2288855" y="842494"/>
                </a:lnTo>
                <a:cubicBezTo>
                  <a:pt x="2288855" y="894193"/>
                  <a:pt x="2246944" y="936104"/>
                  <a:pt x="2195245" y="936104"/>
                </a:cubicBezTo>
                <a:lnTo>
                  <a:pt x="93610" y="936104"/>
                </a:lnTo>
                <a:cubicBezTo>
                  <a:pt x="41911" y="936104"/>
                  <a:pt x="0" y="894193"/>
                  <a:pt x="0" y="842494"/>
                </a:cubicBezTo>
                <a:lnTo>
                  <a:pt x="0" y="93610"/>
                </a:lnTo>
                <a:close/>
              </a:path>
            </a:pathLst>
          </a:custGeom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18" tIns="103618" rIns="103618" bIns="10361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油資料填報</a:t>
            </a:r>
          </a:p>
        </p:txBody>
      </p:sp>
      <p:sp>
        <p:nvSpPr>
          <p:cNvPr id="61" name="手繪多邊形 60"/>
          <p:cNvSpPr/>
          <p:nvPr/>
        </p:nvSpPr>
        <p:spPr>
          <a:xfrm>
            <a:off x="5469686" y="1617869"/>
            <a:ext cx="1066619" cy="1061601"/>
          </a:xfrm>
          <a:custGeom>
            <a:avLst/>
            <a:gdLst>
              <a:gd name="connsiteX0" fmla="*/ 0 w 2288855"/>
              <a:gd name="connsiteY0" fmla="*/ 93610 h 936104"/>
              <a:gd name="connsiteX1" fmla="*/ 93610 w 2288855"/>
              <a:gd name="connsiteY1" fmla="*/ 0 h 936104"/>
              <a:gd name="connsiteX2" fmla="*/ 2195245 w 2288855"/>
              <a:gd name="connsiteY2" fmla="*/ 0 h 936104"/>
              <a:gd name="connsiteX3" fmla="*/ 2288855 w 2288855"/>
              <a:gd name="connsiteY3" fmla="*/ 93610 h 936104"/>
              <a:gd name="connsiteX4" fmla="*/ 2288855 w 2288855"/>
              <a:gd name="connsiteY4" fmla="*/ 842494 h 936104"/>
              <a:gd name="connsiteX5" fmla="*/ 2195245 w 2288855"/>
              <a:gd name="connsiteY5" fmla="*/ 936104 h 936104"/>
              <a:gd name="connsiteX6" fmla="*/ 93610 w 2288855"/>
              <a:gd name="connsiteY6" fmla="*/ 936104 h 936104"/>
              <a:gd name="connsiteX7" fmla="*/ 0 w 2288855"/>
              <a:gd name="connsiteY7" fmla="*/ 842494 h 936104"/>
              <a:gd name="connsiteX8" fmla="*/ 0 w 2288855"/>
              <a:gd name="connsiteY8" fmla="*/ 9361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936104">
                <a:moveTo>
                  <a:pt x="0" y="93610"/>
                </a:moveTo>
                <a:cubicBezTo>
                  <a:pt x="0" y="41911"/>
                  <a:pt x="41911" y="0"/>
                  <a:pt x="93610" y="0"/>
                </a:cubicBezTo>
                <a:lnTo>
                  <a:pt x="2195245" y="0"/>
                </a:lnTo>
                <a:cubicBezTo>
                  <a:pt x="2246944" y="0"/>
                  <a:pt x="2288855" y="41911"/>
                  <a:pt x="2288855" y="93610"/>
                </a:cubicBezTo>
                <a:lnTo>
                  <a:pt x="2288855" y="842494"/>
                </a:lnTo>
                <a:cubicBezTo>
                  <a:pt x="2288855" y="894193"/>
                  <a:pt x="2246944" y="936104"/>
                  <a:pt x="2195245" y="936104"/>
                </a:cubicBezTo>
                <a:lnTo>
                  <a:pt x="93610" y="936104"/>
                </a:lnTo>
                <a:cubicBezTo>
                  <a:pt x="41911" y="936104"/>
                  <a:pt x="0" y="894193"/>
                  <a:pt x="0" y="842494"/>
                </a:cubicBezTo>
                <a:lnTo>
                  <a:pt x="0" y="93610"/>
                </a:lnTo>
                <a:close/>
              </a:path>
            </a:pathLst>
          </a:custGeom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18" tIns="103618" rIns="103618" bIns="10361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更正表下載</a:t>
            </a:r>
          </a:p>
        </p:txBody>
      </p:sp>
      <p:sp>
        <p:nvSpPr>
          <p:cNvPr id="62" name="手繪多邊形 61"/>
          <p:cNvSpPr/>
          <p:nvPr/>
        </p:nvSpPr>
        <p:spPr>
          <a:xfrm>
            <a:off x="6676949" y="1633721"/>
            <a:ext cx="1066775" cy="1045749"/>
          </a:xfrm>
          <a:custGeom>
            <a:avLst/>
            <a:gdLst>
              <a:gd name="connsiteX0" fmla="*/ 0 w 2288855"/>
              <a:gd name="connsiteY0" fmla="*/ 93610 h 936104"/>
              <a:gd name="connsiteX1" fmla="*/ 93610 w 2288855"/>
              <a:gd name="connsiteY1" fmla="*/ 0 h 936104"/>
              <a:gd name="connsiteX2" fmla="*/ 2195245 w 2288855"/>
              <a:gd name="connsiteY2" fmla="*/ 0 h 936104"/>
              <a:gd name="connsiteX3" fmla="*/ 2288855 w 2288855"/>
              <a:gd name="connsiteY3" fmla="*/ 93610 h 936104"/>
              <a:gd name="connsiteX4" fmla="*/ 2288855 w 2288855"/>
              <a:gd name="connsiteY4" fmla="*/ 842494 h 936104"/>
              <a:gd name="connsiteX5" fmla="*/ 2195245 w 2288855"/>
              <a:gd name="connsiteY5" fmla="*/ 936104 h 936104"/>
              <a:gd name="connsiteX6" fmla="*/ 93610 w 2288855"/>
              <a:gd name="connsiteY6" fmla="*/ 936104 h 936104"/>
              <a:gd name="connsiteX7" fmla="*/ 0 w 2288855"/>
              <a:gd name="connsiteY7" fmla="*/ 842494 h 936104"/>
              <a:gd name="connsiteX8" fmla="*/ 0 w 2288855"/>
              <a:gd name="connsiteY8" fmla="*/ 9361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936104">
                <a:moveTo>
                  <a:pt x="0" y="93610"/>
                </a:moveTo>
                <a:cubicBezTo>
                  <a:pt x="0" y="41911"/>
                  <a:pt x="41911" y="0"/>
                  <a:pt x="93610" y="0"/>
                </a:cubicBezTo>
                <a:lnTo>
                  <a:pt x="2195245" y="0"/>
                </a:lnTo>
                <a:cubicBezTo>
                  <a:pt x="2246944" y="0"/>
                  <a:pt x="2288855" y="41911"/>
                  <a:pt x="2288855" y="93610"/>
                </a:cubicBezTo>
                <a:lnTo>
                  <a:pt x="2288855" y="842494"/>
                </a:lnTo>
                <a:cubicBezTo>
                  <a:pt x="2288855" y="894193"/>
                  <a:pt x="2246944" y="936104"/>
                  <a:pt x="2195245" y="936104"/>
                </a:cubicBezTo>
                <a:lnTo>
                  <a:pt x="93610" y="936104"/>
                </a:lnTo>
                <a:cubicBezTo>
                  <a:pt x="41911" y="936104"/>
                  <a:pt x="0" y="894193"/>
                  <a:pt x="0" y="842494"/>
                </a:cubicBezTo>
                <a:lnTo>
                  <a:pt x="0" y="93610"/>
                </a:lnTo>
                <a:close/>
              </a:path>
            </a:pathLst>
          </a:custGeom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18" tIns="103618" rIns="103618" bIns="10361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傳資料更正表及佐證資料</a:t>
            </a:r>
          </a:p>
        </p:txBody>
      </p:sp>
      <p:sp>
        <p:nvSpPr>
          <p:cNvPr id="63" name="手繪多邊形 62"/>
          <p:cNvSpPr/>
          <p:nvPr/>
        </p:nvSpPr>
        <p:spPr>
          <a:xfrm>
            <a:off x="7884368" y="1617869"/>
            <a:ext cx="1066775" cy="1061601"/>
          </a:xfrm>
          <a:custGeom>
            <a:avLst/>
            <a:gdLst>
              <a:gd name="connsiteX0" fmla="*/ 0 w 2288855"/>
              <a:gd name="connsiteY0" fmla="*/ 93610 h 936104"/>
              <a:gd name="connsiteX1" fmla="*/ 93610 w 2288855"/>
              <a:gd name="connsiteY1" fmla="*/ 0 h 936104"/>
              <a:gd name="connsiteX2" fmla="*/ 2195245 w 2288855"/>
              <a:gd name="connsiteY2" fmla="*/ 0 h 936104"/>
              <a:gd name="connsiteX3" fmla="*/ 2288855 w 2288855"/>
              <a:gd name="connsiteY3" fmla="*/ 93610 h 936104"/>
              <a:gd name="connsiteX4" fmla="*/ 2288855 w 2288855"/>
              <a:gd name="connsiteY4" fmla="*/ 842494 h 936104"/>
              <a:gd name="connsiteX5" fmla="*/ 2195245 w 2288855"/>
              <a:gd name="connsiteY5" fmla="*/ 936104 h 936104"/>
              <a:gd name="connsiteX6" fmla="*/ 93610 w 2288855"/>
              <a:gd name="connsiteY6" fmla="*/ 936104 h 936104"/>
              <a:gd name="connsiteX7" fmla="*/ 0 w 2288855"/>
              <a:gd name="connsiteY7" fmla="*/ 842494 h 936104"/>
              <a:gd name="connsiteX8" fmla="*/ 0 w 2288855"/>
              <a:gd name="connsiteY8" fmla="*/ 9361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936104">
                <a:moveTo>
                  <a:pt x="0" y="93610"/>
                </a:moveTo>
                <a:cubicBezTo>
                  <a:pt x="0" y="41911"/>
                  <a:pt x="41911" y="0"/>
                  <a:pt x="93610" y="0"/>
                </a:cubicBezTo>
                <a:lnTo>
                  <a:pt x="2195245" y="0"/>
                </a:lnTo>
                <a:cubicBezTo>
                  <a:pt x="2246944" y="0"/>
                  <a:pt x="2288855" y="41911"/>
                  <a:pt x="2288855" y="93610"/>
                </a:cubicBezTo>
                <a:lnTo>
                  <a:pt x="2288855" y="842494"/>
                </a:lnTo>
                <a:cubicBezTo>
                  <a:pt x="2288855" y="894193"/>
                  <a:pt x="2246944" y="936104"/>
                  <a:pt x="2195245" y="936104"/>
                </a:cubicBezTo>
                <a:lnTo>
                  <a:pt x="93610" y="936104"/>
                </a:lnTo>
                <a:cubicBezTo>
                  <a:pt x="41911" y="936104"/>
                  <a:pt x="0" y="894193"/>
                  <a:pt x="0" y="842494"/>
                </a:cubicBezTo>
                <a:lnTo>
                  <a:pt x="0" y="93610"/>
                </a:lnTo>
                <a:close/>
              </a:path>
            </a:pathLst>
          </a:custGeom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18" tIns="103618" rIns="103618" bIns="10361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填報列印</a:t>
            </a:r>
          </a:p>
        </p:txBody>
      </p:sp>
      <p:sp>
        <p:nvSpPr>
          <p:cNvPr id="64" name="手繪多邊形 63"/>
          <p:cNvSpPr/>
          <p:nvPr/>
        </p:nvSpPr>
        <p:spPr>
          <a:xfrm>
            <a:off x="2865131" y="2017764"/>
            <a:ext cx="313289" cy="287968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0" y="113527"/>
                </a:moveTo>
                <a:lnTo>
                  <a:pt x="242619" y="113527"/>
                </a:lnTo>
                <a:lnTo>
                  <a:pt x="242619" y="0"/>
                </a:lnTo>
                <a:lnTo>
                  <a:pt x="485237" y="283818"/>
                </a:lnTo>
                <a:lnTo>
                  <a:pt x="242619" y="567636"/>
                </a:lnTo>
                <a:lnTo>
                  <a:pt x="242619" y="454109"/>
                </a:lnTo>
                <a:lnTo>
                  <a:pt x="0" y="454109"/>
                </a:lnTo>
                <a:lnTo>
                  <a:pt x="0" y="113527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3527" rIns="145571" bIns="11352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000" b="1" kern="120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" name="手繪多邊形 70"/>
          <p:cNvSpPr/>
          <p:nvPr/>
        </p:nvSpPr>
        <p:spPr>
          <a:xfrm>
            <a:off x="1849196" y="3645024"/>
            <a:ext cx="1065319" cy="996451"/>
          </a:xfrm>
          <a:custGeom>
            <a:avLst/>
            <a:gdLst>
              <a:gd name="connsiteX0" fmla="*/ 0 w 2288855"/>
              <a:gd name="connsiteY0" fmla="*/ 93610 h 936104"/>
              <a:gd name="connsiteX1" fmla="*/ 93610 w 2288855"/>
              <a:gd name="connsiteY1" fmla="*/ 0 h 936104"/>
              <a:gd name="connsiteX2" fmla="*/ 2195245 w 2288855"/>
              <a:gd name="connsiteY2" fmla="*/ 0 h 936104"/>
              <a:gd name="connsiteX3" fmla="*/ 2288855 w 2288855"/>
              <a:gd name="connsiteY3" fmla="*/ 93610 h 936104"/>
              <a:gd name="connsiteX4" fmla="*/ 2288855 w 2288855"/>
              <a:gd name="connsiteY4" fmla="*/ 842494 h 936104"/>
              <a:gd name="connsiteX5" fmla="*/ 2195245 w 2288855"/>
              <a:gd name="connsiteY5" fmla="*/ 936104 h 936104"/>
              <a:gd name="connsiteX6" fmla="*/ 93610 w 2288855"/>
              <a:gd name="connsiteY6" fmla="*/ 936104 h 936104"/>
              <a:gd name="connsiteX7" fmla="*/ 0 w 2288855"/>
              <a:gd name="connsiteY7" fmla="*/ 842494 h 936104"/>
              <a:gd name="connsiteX8" fmla="*/ 0 w 2288855"/>
              <a:gd name="connsiteY8" fmla="*/ 9361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936104">
                <a:moveTo>
                  <a:pt x="0" y="93610"/>
                </a:moveTo>
                <a:cubicBezTo>
                  <a:pt x="0" y="41911"/>
                  <a:pt x="41911" y="0"/>
                  <a:pt x="93610" y="0"/>
                </a:cubicBezTo>
                <a:lnTo>
                  <a:pt x="2195245" y="0"/>
                </a:lnTo>
                <a:cubicBezTo>
                  <a:pt x="2246944" y="0"/>
                  <a:pt x="2288855" y="41911"/>
                  <a:pt x="2288855" y="93610"/>
                </a:cubicBezTo>
                <a:lnTo>
                  <a:pt x="2288855" y="842494"/>
                </a:lnTo>
                <a:cubicBezTo>
                  <a:pt x="2288855" y="894193"/>
                  <a:pt x="2246944" y="936104"/>
                  <a:pt x="2195245" y="936104"/>
                </a:cubicBezTo>
                <a:lnTo>
                  <a:pt x="93610" y="936104"/>
                </a:lnTo>
                <a:cubicBezTo>
                  <a:pt x="41911" y="936104"/>
                  <a:pt x="0" y="894193"/>
                  <a:pt x="0" y="842494"/>
                </a:cubicBezTo>
                <a:lnTo>
                  <a:pt x="0" y="93610"/>
                </a:lnTo>
                <a:close/>
              </a:path>
            </a:pathLst>
          </a:custGeom>
          <a:ln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18" tIns="103618" rIns="103618" bIns="10361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en-US" altLang="zh-TW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照明設備填報</a:t>
            </a:r>
          </a:p>
        </p:txBody>
      </p:sp>
      <p:sp>
        <p:nvSpPr>
          <p:cNvPr id="72" name="手繪多邊形 71"/>
          <p:cNvSpPr/>
          <p:nvPr/>
        </p:nvSpPr>
        <p:spPr>
          <a:xfrm>
            <a:off x="3255767" y="3645024"/>
            <a:ext cx="1025916" cy="996451"/>
          </a:xfrm>
          <a:custGeom>
            <a:avLst/>
            <a:gdLst>
              <a:gd name="connsiteX0" fmla="*/ 0 w 2288855"/>
              <a:gd name="connsiteY0" fmla="*/ 93610 h 936104"/>
              <a:gd name="connsiteX1" fmla="*/ 93610 w 2288855"/>
              <a:gd name="connsiteY1" fmla="*/ 0 h 936104"/>
              <a:gd name="connsiteX2" fmla="*/ 2195245 w 2288855"/>
              <a:gd name="connsiteY2" fmla="*/ 0 h 936104"/>
              <a:gd name="connsiteX3" fmla="*/ 2288855 w 2288855"/>
              <a:gd name="connsiteY3" fmla="*/ 93610 h 936104"/>
              <a:gd name="connsiteX4" fmla="*/ 2288855 w 2288855"/>
              <a:gd name="connsiteY4" fmla="*/ 842494 h 936104"/>
              <a:gd name="connsiteX5" fmla="*/ 2195245 w 2288855"/>
              <a:gd name="connsiteY5" fmla="*/ 936104 h 936104"/>
              <a:gd name="connsiteX6" fmla="*/ 93610 w 2288855"/>
              <a:gd name="connsiteY6" fmla="*/ 936104 h 936104"/>
              <a:gd name="connsiteX7" fmla="*/ 0 w 2288855"/>
              <a:gd name="connsiteY7" fmla="*/ 842494 h 936104"/>
              <a:gd name="connsiteX8" fmla="*/ 0 w 2288855"/>
              <a:gd name="connsiteY8" fmla="*/ 9361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936104">
                <a:moveTo>
                  <a:pt x="0" y="93610"/>
                </a:moveTo>
                <a:cubicBezTo>
                  <a:pt x="0" y="41911"/>
                  <a:pt x="41911" y="0"/>
                  <a:pt x="93610" y="0"/>
                </a:cubicBezTo>
                <a:lnTo>
                  <a:pt x="2195245" y="0"/>
                </a:lnTo>
                <a:cubicBezTo>
                  <a:pt x="2246944" y="0"/>
                  <a:pt x="2288855" y="41911"/>
                  <a:pt x="2288855" y="93610"/>
                </a:cubicBezTo>
                <a:lnTo>
                  <a:pt x="2288855" y="842494"/>
                </a:lnTo>
                <a:cubicBezTo>
                  <a:pt x="2288855" y="894193"/>
                  <a:pt x="2246944" y="936104"/>
                  <a:pt x="2195245" y="936104"/>
                </a:cubicBezTo>
                <a:lnTo>
                  <a:pt x="93610" y="936104"/>
                </a:lnTo>
                <a:cubicBezTo>
                  <a:pt x="41911" y="936104"/>
                  <a:pt x="0" y="894193"/>
                  <a:pt x="0" y="842494"/>
                </a:cubicBezTo>
                <a:lnTo>
                  <a:pt x="0" y="93610"/>
                </a:lnTo>
                <a:close/>
              </a:path>
            </a:pathLst>
          </a:custGeom>
          <a:ln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18" tIns="103618" rIns="103618" bIns="10361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</a:p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空調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設備填報</a:t>
            </a:r>
          </a:p>
        </p:txBody>
      </p:sp>
      <p:sp>
        <p:nvSpPr>
          <p:cNvPr id="74" name="手繪多邊形 73"/>
          <p:cNvSpPr/>
          <p:nvPr/>
        </p:nvSpPr>
        <p:spPr>
          <a:xfrm>
            <a:off x="4622424" y="3634499"/>
            <a:ext cx="1046569" cy="996616"/>
          </a:xfrm>
          <a:custGeom>
            <a:avLst/>
            <a:gdLst>
              <a:gd name="connsiteX0" fmla="*/ 0 w 2288855"/>
              <a:gd name="connsiteY0" fmla="*/ 93610 h 936104"/>
              <a:gd name="connsiteX1" fmla="*/ 93610 w 2288855"/>
              <a:gd name="connsiteY1" fmla="*/ 0 h 936104"/>
              <a:gd name="connsiteX2" fmla="*/ 2195245 w 2288855"/>
              <a:gd name="connsiteY2" fmla="*/ 0 h 936104"/>
              <a:gd name="connsiteX3" fmla="*/ 2288855 w 2288855"/>
              <a:gd name="connsiteY3" fmla="*/ 93610 h 936104"/>
              <a:gd name="connsiteX4" fmla="*/ 2288855 w 2288855"/>
              <a:gd name="connsiteY4" fmla="*/ 842494 h 936104"/>
              <a:gd name="connsiteX5" fmla="*/ 2195245 w 2288855"/>
              <a:gd name="connsiteY5" fmla="*/ 936104 h 936104"/>
              <a:gd name="connsiteX6" fmla="*/ 93610 w 2288855"/>
              <a:gd name="connsiteY6" fmla="*/ 936104 h 936104"/>
              <a:gd name="connsiteX7" fmla="*/ 0 w 2288855"/>
              <a:gd name="connsiteY7" fmla="*/ 842494 h 936104"/>
              <a:gd name="connsiteX8" fmla="*/ 0 w 2288855"/>
              <a:gd name="connsiteY8" fmla="*/ 9361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936104">
                <a:moveTo>
                  <a:pt x="0" y="93610"/>
                </a:moveTo>
                <a:cubicBezTo>
                  <a:pt x="0" y="41911"/>
                  <a:pt x="41911" y="0"/>
                  <a:pt x="93610" y="0"/>
                </a:cubicBezTo>
                <a:lnTo>
                  <a:pt x="2195245" y="0"/>
                </a:lnTo>
                <a:cubicBezTo>
                  <a:pt x="2246944" y="0"/>
                  <a:pt x="2288855" y="41911"/>
                  <a:pt x="2288855" y="93610"/>
                </a:cubicBezTo>
                <a:lnTo>
                  <a:pt x="2288855" y="842494"/>
                </a:lnTo>
                <a:cubicBezTo>
                  <a:pt x="2288855" y="894193"/>
                  <a:pt x="2246944" y="936104"/>
                  <a:pt x="2195245" y="936104"/>
                </a:cubicBezTo>
                <a:lnTo>
                  <a:pt x="93610" y="936104"/>
                </a:lnTo>
                <a:cubicBezTo>
                  <a:pt x="41911" y="936104"/>
                  <a:pt x="0" y="894193"/>
                  <a:pt x="0" y="842494"/>
                </a:cubicBezTo>
                <a:lnTo>
                  <a:pt x="0" y="93610"/>
                </a:lnTo>
                <a:close/>
              </a:path>
            </a:pathLst>
          </a:custGeom>
          <a:ln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18" tIns="103618" rIns="103618" bIns="10361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en-US" altLang="zh-TW" sz="1400" b="1" dirty="0" smtClean="0">
                <a:latin typeface="微軟正黑體" panose="020B0604030504040204" pitchFamily="34" charset="-120"/>
              </a:rPr>
              <a:t>3</a:t>
            </a:r>
          </a:p>
          <a:p>
            <a:pPr algn="ctr" defTabSz="889000">
              <a:lnSpc>
                <a:spcPct val="90000"/>
              </a:lnSpc>
              <a:spcAft>
                <a:spcPct val="35000"/>
              </a:spcAft>
            </a:pPr>
            <a:r>
              <a:rPr lang="zh-TW" altLang="en-US" sz="1400" b="1" dirty="0" smtClean="0">
                <a:latin typeface="微軟正黑體" panose="020B0604030504040204" pitchFamily="34" charset="-120"/>
              </a:rPr>
              <a:t>公用</a:t>
            </a:r>
            <a:r>
              <a:rPr lang="zh-TW" altLang="en-US" sz="1400" b="1" dirty="0">
                <a:latin typeface="微軟正黑體" panose="020B0604030504040204" pitchFamily="34" charset="-120"/>
              </a:rPr>
              <a:t>設備填報區</a:t>
            </a:r>
          </a:p>
        </p:txBody>
      </p:sp>
      <p:sp>
        <p:nvSpPr>
          <p:cNvPr id="75" name="手繪多邊形 74"/>
          <p:cNvSpPr/>
          <p:nvPr/>
        </p:nvSpPr>
        <p:spPr>
          <a:xfrm>
            <a:off x="6012409" y="3645024"/>
            <a:ext cx="1079743" cy="1006838"/>
          </a:xfrm>
          <a:custGeom>
            <a:avLst/>
            <a:gdLst>
              <a:gd name="connsiteX0" fmla="*/ 0 w 2288855"/>
              <a:gd name="connsiteY0" fmla="*/ 93610 h 936104"/>
              <a:gd name="connsiteX1" fmla="*/ 93610 w 2288855"/>
              <a:gd name="connsiteY1" fmla="*/ 0 h 936104"/>
              <a:gd name="connsiteX2" fmla="*/ 2195245 w 2288855"/>
              <a:gd name="connsiteY2" fmla="*/ 0 h 936104"/>
              <a:gd name="connsiteX3" fmla="*/ 2288855 w 2288855"/>
              <a:gd name="connsiteY3" fmla="*/ 93610 h 936104"/>
              <a:gd name="connsiteX4" fmla="*/ 2288855 w 2288855"/>
              <a:gd name="connsiteY4" fmla="*/ 842494 h 936104"/>
              <a:gd name="connsiteX5" fmla="*/ 2195245 w 2288855"/>
              <a:gd name="connsiteY5" fmla="*/ 936104 h 936104"/>
              <a:gd name="connsiteX6" fmla="*/ 93610 w 2288855"/>
              <a:gd name="connsiteY6" fmla="*/ 936104 h 936104"/>
              <a:gd name="connsiteX7" fmla="*/ 0 w 2288855"/>
              <a:gd name="connsiteY7" fmla="*/ 842494 h 936104"/>
              <a:gd name="connsiteX8" fmla="*/ 0 w 2288855"/>
              <a:gd name="connsiteY8" fmla="*/ 9361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8855" h="936104">
                <a:moveTo>
                  <a:pt x="0" y="93610"/>
                </a:moveTo>
                <a:cubicBezTo>
                  <a:pt x="0" y="41911"/>
                  <a:pt x="41911" y="0"/>
                  <a:pt x="93610" y="0"/>
                </a:cubicBezTo>
                <a:lnTo>
                  <a:pt x="2195245" y="0"/>
                </a:lnTo>
                <a:cubicBezTo>
                  <a:pt x="2246944" y="0"/>
                  <a:pt x="2288855" y="41911"/>
                  <a:pt x="2288855" y="93610"/>
                </a:cubicBezTo>
                <a:lnTo>
                  <a:pt x="2288855" y="842494"/>
                </a:lnTo>
                <a:cubicBezTo>
                  <a:pt x="2288855" y="894193"/>
                  <a:pt x="2246944" y="936104"/>
                  <a:pt x="2195245" y="936104"/>
                </a:cubicBezTo>
                <a:lnTo>
                  <a:pt x="93610" y="936104"/>
                </a:lnTo>
                <a:cubicBezTo>
                  <a:pt x="41911" y="936104"/>
                  <a:pt x="0" y="894193"/>
                  <a:pt x="0" y="842494"/>
                </a:cubicBezTo>
                <a:lnTo>
                  <a:pt x="0" y="93610"/>
                </a:lnTo>
                <a:close/>
              </a:path>
            </a:pathLst>
          </a:custGeom>
          <a:ln>
            <a:solidFill>
              <a:schemeClr val="accent4">
                <a:lumMod val="65000"/>
                <a:lumOff val="35000"/>
              </a:schemeClr>
            </a:solidFill>
          </a:ln>
        </p:spPr>
        <p:style>
          <a:lnRef idx="3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3618" tIns="103618" rIns="103618" bIns="103618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400" b="1" dirty="0" smtClean="0">
                <a:latin typeface="微軟正黑體" panose="020B0604030504040204" pitchFamily="34" charset="-120"/>
              </a:rPr>
              <a:t>4</a:t>
            </a:r>
          </a:p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400" b="1" dirty="0" smtClean="0">
                <a:latin typeface="微軟正黑體" panose="020B0604030504040204" pitchFamily="34" charset="-120"/>
              </a:rPr>
              <a:t>公務</a:t>
            </a:r>
            <a:r>
              <a:rPr lang="zh-TW" altLang="en-US" sz="1400" b="1" dirty="0">
                <a:latin typeface="微軟正黑體" panose="020B0604030504040204" pitchFamily="34" charset="-120"/>
              </a:rPr>
              <a:t>車輛填報</a:t>
            </a:r>
            <a:r>
              <a:rPr lang="zh-TW" altLang="en-US" sz="1400" b="1" dirty="0" smtClean="0">
                <a:latin typeface="微軟正黑體" panose="020B0604030504040204" pitchFamily="34" charset="-120"/>
              </a:rPr>
              <a:t>區</a:t>
            </a:r>
            <a:endParaRPr lang="zh-TW" altLang="en-US" sz="1400" b="1" dirty="0">
              <a:latin typeface="微軟正黑體" panose="020B0604030504040204" pitchFamily="34" charset="-120"/>
            </a:endParaRPr>
          </a:p>
        </p:txBody>
      </p:sp>
      <p:sp>
        <p:nvSpPr>
          <p:cNvPr id="83" name="圓角矩形 82"/>
          <p:cNvSpPr/>
          <p:nvPr/>
        </p:nvSpPr>
        <p:spPr bwMode="auto">
          <a:xfrm>
            <a:off x="4572000" y="4807753"/>
            <a:ext cx="1152000" cy="28603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rtlCol="0" anchor="ctr">
            <a:spAutoFit/>
          </a:bodyPr>
          <a:lstStyle/>
          <a:p>
            <a:pPr algn="just" defTabSz="889000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SzPct val="80000"/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公用設備填報 </a:t>
            </a:r>
          </a:p>
        </p:txBody>
      </p:sp>
      <p:sp>
        <p:nvSpPr>
          <p:cNvPr id="84" name="圓角矩形 83"/>
          <p:cNvSpPr/>
          <p:nvPr/>
        </p:nvSpPr>
        <p:spPr bwMode="auto">
          <a:xfrm>
            <a:off x="4580491" y="5170012"/>
            <a:ext cx="1152000" cy="46991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rtlCol="0" anchor="ctr">
            <a:spAutoFit/>
          </a:bodyPr>
          <a:lstStyle/>
          <a:p>
            <a:pPr algn="just" defTabSz="889000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SzPct val="80000"/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電腦機房填報</a:t>
            </a:r>
          </a:p>
        </p:txBody>
      </p:sp>
      <p:sp>
        <p:nvSpPr>
          <p:cNvPr id="85" name="圓角矩形 84"/>
          <p:cNvSpPr/>
          <p:nvPr/>
        </p:nvSpPr>
        <p:spPr bwMode="auto">
          <a:xfrm>
            <a:off x="4580490" y="5766008"/>
            <a:ext cx="1461929" cy="28603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 rtlCol="0" anchor="ctr">
            <a:spAutoFit/>
          </a:bodyPr>
          <a:lstStyle/>
          <a:p>
            <a:pPr algn="just" defTabSz="889000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SzPct val="80000"/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能源管理系統填報</a:t>
            </a:r>
          </a:p>
        </p:txBody>
      </p:sp>
      <p:sp>
        <p:nvSpPr>
          <p:cNvPr id="86" name="圓角矩形 85"/>
          <p:cNvSpPr/>
          <p:nvPr/>
        </p:nvSpPr>
        <p:spPr bwMode="auto">
          <a:xfrm>
            <a:off x="4580491" y="6224822"/>
            <a:ext cx="1152000" cy="28603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rtlCol="0" anchor="ctr">
            <a:spAutoFit/>
          </a:bodyPr>
          <a:lstStyle/>
          <a:p>
            <a:pPr algn="just" defTabSz="889000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SzPct val="80000"/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節電汰舊換新</a:t>
            </a:r>
          </a:p>
        </p:txBody>
      </p:sp>
      <p:sp>
        <p:nvSpPr>
          <p:cNvPr id="87" name="圓角矩形 86"/>
          <p:cNvSpPr/>
          <p:nvPr/>
        </p:nvSpPr>
        <p:spPr bwMode="auto">
          <a:xfrm>
            <a:off x="5940152" y="4807754"/>
            <a:ext cx="1152000" cy="2860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 rtlCol="0" anchor="ctr">
            <a:spAutoFit/>
          </a:bodyPr>
          <a:lstStyle/>
          <a:p>
            <a:pPr algn="just" defTabSz="889000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SzPct val="80000"/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公務車輛填報</a:t>
            </a:r>
          </a:p>
        </p:txBody>
      </p:sp>
      <p:sp>
        <p:nvSpPr>
          <p:cNvPr id="88" name="圓角矩形 87"/>
          <p:cNvSpPr/>
          <p:nvPr/>
        </p:nvSpPr>
        <p:spPr bwMode="auto">
          <a:xfrm>
            <a:off x="5940152" y="5240576"/>
            <a:ext cx="1152000" cy="2860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 rtlCol="0" anchor="ctr">
            <a:spAutoFit/>
          </a:bodyPr>
          <a:lstStyle/>
          <a:p>
            <a:pPr algn="just" defTabSz="889000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SzPct val="80000"/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節油汰舊換新</a:t>
            </a:r>
          </a:p>
        </p:txBody>
      </p:sp>
      <p:sp>
        <p:nvSpPr>
          <p:cNvPr id="89" name="圓角矩形 88"/>
          <p:cNvSpPr/>
          <p:nvPr/>
        </p:nvSpPr>
        <p:spPr bwMode="auto">
          <a:xfrm>
            <a:off x="1775377" y="4797152"/>
            <a:ext cx="1152000" cy="2860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 rtlCol="0" anchor="ctr">
            <a:spAutoFit/>
          </a:bodyPr>
          <a:lstStyle/>
          <a:p>
            <a:pPr algn="just" defTabSz="889000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SzPct val="80000"/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照明設備填報 </a:t>
            </a:r>
          </a:p>
        </p:txBody>
      </p:sp>
      <p:sp>
        <p:nvSpPr>
          <p:cNvPr id="90" name="圓角矩形 89"/>
          <p:cNvSpPr/>
          <p:nvPr/>
        </p:nvSpPr>
        <p:spPr bwMode="auto">
          <a:xfrm>
            <a:off x="1763688" y="5839463"/>
            <a:ext cx="2611406" cy="286036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 rtlCol="0" anchor="ctr">
            <a:spAutoFit/>
          </a:bodyPr>
          <a:lstStyle/>
          <a:p>
            <a:pPr algn="just" defTabSz="889000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SzPct val="80000"/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建議汰換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照明及空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設備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列表</a:t>
            </a:r>
          </a:p>
        </p:txBody>
      </p:sp>
      <p:sp>
        <p:nvSpPr>
          <p:cNvPr id="91" name="圓角矩形 90"/>
          <p:cNvSpPr/>
          <p:nvPr/>
        </p:nvSpPr>
        <p:spPr bwMode="auto">
          <a:xfrm>
            <a:off x="1775377" y="5218439"/>
            <a:ext cx="1152000" cy="46991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 rtlCol="0" anchor="ctr">
            <a:spAutoFit/>
          </a:bodyPr>
          <a:lstStyle/>
          <a:p>
            <a:pPr algn="just" defTabSz="889000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SzPct val="80000"/>
            </a:pP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規劃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燈具汰換進度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2" name="圓角矩形 91"/>
          <p:cNvSpPr/>
          <p:nvPr/>
        </p:nvSpPr>
        <p:spPr bwMode="auto">
          <a:xfrm>
            <a:off x="3223094" y="4797152"/>
            <a:ext cx="1152000" cy="286036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 rtlCol="0" anchor="ctr">
            <a:spAutoFit/>
          </a:bodyPr>
          <a:lstStyle/>
          <a:p>
            <a:pPr algn="just" defTabSz="889000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SzPct val="80000"/>
            </a:pP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空調設備填報 </a:t>
            </a:r>
          </a:p>
        </p:txBody>
      </p:sp>
      <p:sp>
        <p:nvSpPr>
          <p:cNvPr id="94" name="圓角矩形 93"/>
          <p:cNvSpPr/>
          <p:nvPr/>
        </p:nvSpPr>
        <p:spPr bwMode="auto">
          <a:xfrm>
            <a:off x="3203848" y="5218439"/>
            <a:ext cx="1152000" cy="469916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wrap="square" rtlCol="0" anchor="ctr">
            <a:spAutoFit/>
          </a:bodyPr>
          <a:lstStyle/>
          <a:p>
            <a:pPr algn="just" defTabSz="889000">
              <a:lnSpc>
                <a:spcPct val="90000"/>
              </a:lnSpc>
              <a:spcBef>
                <a:spcPct val="20000"/>
              </a:spcBef>
              <a:spcAft>
                <a:spcPct val="35000"/>
              </a:spcAft>
              <a:buSzPct val="80000"/>
            </a:pP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規劃節能空調汰換進度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01" name="群組 100"/>
          <p:cNvGrpSpPr/>
          <p:nvPr/>
        </p:nvGrpSpPr>
        <p:grpSpPr>
          <a:xfrm>
            <a:off x="107504" y="1338704"/>
            <a:ext cx="1486590" cy="1514232"/>
            <a:chOff x="48494" y="318367"/>
            <a:chExt cx="1355154" cy="1339213"/>
          </a:xfrm>
        </p:grpSpPr>
        <p:pic>
          <p:nvPicPr>
            <p:cNvPr id="102" name="圖片 101" descr="畫面剪輯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4" y="332656"/>
              <a:ext cx="1350404" cy="132492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3" name="圓角矩形 102"/>
            <p:cNvSpPr/>
            <p:nvPr/>
          </p:nvSpPr>
          <p:spPr bwMode="auto">
            <a:xfrm>
              <a:off x="48494" y="318367"/>
              <a:ext cx="1342156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grpSp>
        <p:nvGrpSpPr>
          <p:cNvPr id="104" name="群組 103"/>
          <p:cNvGrpSpPr/>
          <p:nvPr/>
        </p:nvGrpSpPr>
        <p:grpSpPr>
          <a:xfrm>
            <a:off x="112714" y="3429000"/>
            <a:ext cx="1481379" cy="1568219"/>
            <a:chOff x="86749" y="2381713"/>
            <a:chExt cx="1361430" cy="1335317"/>
          </a:xfrm>
        </p:grpSpPr>
        <p:pic>
          <p:nvPicPr>
            <p:cNvPr id="105" name="圖片 104" descr="畫面剪輯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6" r="1406" b="754"/>
            <a:stretch/>
          </p:blipFill>
          <p:spPr>
            <a:xfrm>
              <a:off x="98179" y="2383634"/>
              <a:ext cx="1350000" cy="1331477"/>
            </a:xfrm>
            <a:prstGeom prst="rect">
              <a:avLst/>
            </a:prstGeom>
            <a:ln>
              <a:noFill/>
            </a:ln>
          </p:spPr>
        </p:pic>
        <p:sp>
          <p:nvSpPr>
            <p:cNvPr id="106" name="圓角矩形 105"/>
            <p:cNvSpPr/>
            <p:nvPr/>
          </p:nvSpPr>
          <p:spPr bwMode="auto">
            <a:xfrm>
              <a:off x="86749" y="2381713"/>
              <a:ext cx="1361430" cy="1335317"/>
            </a:xfrm>
            <a:prstGeom prst="roundRect">
              <a:avLst/>
            </a:prstGeom>
            <a:noFill/>
            <a:ln w="19050" algn="ctr">
              <a:solidFill>
                <a:schemeClr val="accent2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just">
                <a:spcBef>
                  <a:spcPct val="20000"/>
                </a:spcBef>
                <a:spcAft>
                  <a:spcPct val="10000"/>
                </a:spcAft>
                <a:buSzPct val="80000"/>
              </a:pPr>
              <a:endParaRPr kumimoji="0" lang="zh-TW" altLang="en-US" b="0" dirty="0">
                <a:latin typeface="Lucida Sans Unicode" pitchFamily="34" charset="0"/>
                <a:ea typeface="標楷體" pitchFamily="65" charset="-120"/>
              </a:endParaRPr>
            </a:p>
          </p:txBody>
        </p:sp>
      </p:grpSp>
      <p:sp>
        <p:nvSpPr>
          <p:cNvPr id="107" name="矩形 106"/>
          <p:cNvSpPr/>
          <p:nvPr/>
        </p:nvSpPr>
        <p:spPr bwMode="auto">
          <a:xfrm>
            <a:off x="4392360" y="3132401"/>
            <a:ext cx="1331640" cy="369332"/>
          </a:xfrm>
          <a:prstGeom prst="rect">
            <a:avLst/>
          </a:prstGeom>
          <a:noFill/>
          <a:ln>
            <a:noFill/>
            <a:prstDash val="sysDash"/>
          </a:ln>
          <a:extLst/>
        </p:spPr>
        <p:txBody>
          <a:bodyPr wrap="square" rtlCol="0" anchor="ctr">
            <a:spAutoFit/>
          </a:bodyPr>
          <a:lstStyle/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kumimoji="0"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全年度開放</a:t>
            </a:r>
            <a:endParaRPr kumimoji="0"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一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填報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專區架構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(2/2)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手繪多邊形 47"/>
          <p:cNvSpPr/>
          <p:nvPr/>
        </p:nvSpPr>
        <p:spPr>
          <a:xfrm>
            <a:off x="4125829" y="2017764"/>
            <a:ext cx="313289" cy="287968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0" y="113527"/>
                </a:moveTo>
                <a:lnTo>
                  <a:pt x="242619" y="113527"/>
                </a:lnTo>
                <a:lnTo>
                  <a:pt x="242619" y="0"/>
                </a:lnTo>
                <a:lnTo>
                  <a:pt x="485237" y="283818"/>
                </a:lnTo>
                <a:lnTo>
                  <a:pt x="242619" y="567636"/>
                </a:lnTo>
                <a:lnTo>
                  <a:pt x="242619" y="454109"/>
                </a:lnTo>
                <a:lnTo>
                  <a:pt x="0" y="454109"/>
                </a:lnTo>
                <a:lnTo>
                  <a:pt x="0" y="113527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3527" rIns="145571" bIns="11352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000" b="1" kern="120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9" name="手繪多邊形 48"/>
          <p:cNvSpPr/>
          <p:nvPr/>
        </p:nvSpPr>
        <p:spPr>
          <a:xfrm>
            <a:off x="5313041" y="2017764"/>
            <a:ext cx="313289" cy="287968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0" y="113527"/>
                </a:moveTo>
                <a:lnTo>
                  <a:pt x="242619" y="113527"/>
                </a:lnTo>
                <a:lnTo>
                  <a:pt x="242619" y="0"/>
                </a:lnTo>
                <a:lnTo>
                  <a:pt x="485237" y="283818"/>
                </a:lnTo>
                <a:lnTo>
                  <a:pt x="242619" y="567636"/>
                </a:lnTo>
                <a:lnTo>
                  <a:pt x="242619" y="454109"/>
                </a:lnTo>
                <a:lnTo>
                  <a:pt x="0" y="454109"/>
                </a:lnTo>
                <a:lnTo>
                  <a:pt x="0" y="113527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3527" rIns="145571" bIns="11352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000" b="1" kern="120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0" name="手繪多邊形 49"/>
          <p:cNvSpPr/>
          <p:nvPr/>
        </p:nvSpPr>
        <p:spPr>
          <a:xfrm>
            <a:off x="6520304" y="2017764"/>
            <a:ext cx="313289" cy="287968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0" y="113527"/>
                </a:moveTo>
                <a:lnTo>
                  <a:pt x="242619" y="113527"/>
                </a:lnTo>
                <a:lnTo>
                  <a:pt x="242619" y="0"/>
                </a:lnTo>
                <a:lnTo>
                  <a:pt x="485237" y="283818"/>
                </a:lnTo>
                <a:lnTo>
                  <a:pt x="242619" y="567636"/>
                </a:lnTo>
                <a:lnTo>
                  <a:pt x="242619" y="454109"/>
                </a:lnTo>
                <a:lnTo>
                  <a:pt x="0" y="454109"/>
                </a:lnTo>
                <a:lnTo>
                  <a:pt x="0" y="113527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3527" rIns="145571" bIns="11352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000" b="1" kern="120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1" name="手繪多邊形 50"/>
          <p:cNvSpPr/>
          <p:nvPr/>
        </p:nvSpPr>
        <p:spPr>
          <a:xfrm>
            <a:off x="7727723" y="2009838"/>
            <a:ext cx="313289" cy="287968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0" y="113527"/>
                </a:moveTo>
                <a:lnTo>
                  <a:pt x="242619" y="113527"/>
                </a:lnTo>
                <a:lnTo>
                  <a:pt x="242619" y="0"/>
                </a:lnTo>
                <a:lnTo>
                  <a:pt x="485237" y="283818"/>
                </a:lnTo>
                <a:lnTo>
                  <a:pt x="242619" y="567636"/>
                </a:lnTo>
                <a:lnTo>
                  <a:pt x="242619" y="454109"/>
                </a:lnTo>
                <a:lnTo>
                  <a:pt x="0" y="454109"/>
                </a:lnTo>
                <a:lnTo>
                  <a:pt x="0" y="113527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3527" rIns="145571" bIns="11352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000" b="1" kern="120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2" name="手繪多邊形 51"/>
          <p:cNvSpPr/>
          <p:nvPr/>
        </p:nvSpPr>
        <p:spPr>
          <a:xfrm>
            <a:off x="2879885" y="4009088"/>
            <a:ext cx="313289" cy="356015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0" y="113527"/>
                </a:moveTo>
                <a:lnTo>
                  <a:pt x="242619" y="113527"/>
                </a:lnTo>
                <a:lnTo>
                  <a:pt x="242619" y="0"/>
                </a:lnTo>
                <a:lnTo>
                  <a:pt x="485237" y="283818"/>
                </a:lnTo>
                <a:lnTo>
                  <a:pt x="242619" y="567636"/>
                </a:lnTo>
                <a:lnTo>
                  <a:pt x="242619" y="454109"/>
                </a:lnTo>
                <a:lnTo>
                  <a:pt x="0" y="454109"/>
                </a:lnTo>
                <a:lnTo>
                  <a:pt x="0" y="113527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3527" rIns="145571" bIns="11352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000" b="1" kern="120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3" name="手繪多邊形 52"/>
          <p:cNvSpPr/>
          <p:nvPr/>
        </p:nvSpPr>
        <p:spPr>
          <a:xfrm>
            <a:off x="4309135" y="3965241"/>
            <a:ext cx="313289" cy="356015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0" y="113527"/>
                </a:moveTo>
                <a:lnTo>
                  <a:pt x="242619" y="113527"/>
                </a:lnTo>
                <a:lnTo>
                  <a:pt x="242619" y="0"/>
                </a:lnTo>
                <a:lnTo>
                  <a:pt x="485237" y="283818"/>
                </a:lnTo>
                <a:lnTo>
                  <a:pt x="242619" y="567636"/>
                </a:lnTo>
                <a:lnTo>
                  <a:pt x="242619" y="454109"/>
                </a:lnTo>
                <a:lnTo>
                  <a:pt x="0" y="454109"/>
                </a:lnTo>
                <a:lnTo>
                  <a:pt x="0" y="113527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3527" rIns="145571" bIns="11352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000" b="1" kern="120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4" name="手繪多邊形 53"/>
          <p:cNvSpPr/>
          <p:nvPr/>
        </p:nvSpPr>
        <p:spPr>
          <a:xfrm>
            <a:off x="5704158" y="4004174"/>
            <a:ext cx="313289" cy="356015"/>
          </a:xfrm>
          <a:custGeom>
            <a:avLst/>
            <a:gdLst>
              <a:gd name="connsiteX0" fmla="*/ 0 w 485237"/>
              <a:gd name="connsiteY0" fmla="*/ 113527 h 567636"/>
              <a:gd name="connsiteX1" fmla="*/ 242619 w 485237"/>
              <a:gd name="connsiteY1" fmla="*/ 113527 h 567636"/>
              <a:gd name="connsiteX2" fmla="*/ 242619 w 485237"/>
              <a:gd name="connsiteY2" fmla="*/ 0 h 567636"/>
              <a:gd name="connsiteX3" fmla="*/ 485237 w 485237"/>
              <a:gd name="connsiteY3" fmla="*/ 283818 h 567636"/>
              <a:gd name="connsiteX4" fmla="*/ 242619 w 485237"/>
              <a:gd name="connsiteY4" fmla="*/ 567636 h 567636"/>
              <a:gd name="connsiteX5" fmla="*/ 242619 w 485237"/>
              <a:gd name="connsiteY5" fmla="*/ 454109 h 567636"/>
              <a:gd name="connsiteX6" fmla="*/ 0 w 485237"/>
              <a:gd name="connsiteY6" fmla="*/ 454109 h 567636"/>
              <a:gd name="connsiteX7" fmla="*/ 0 w 485237"/>
              <a:gd name="connsiteY7" fmla="*/ 113527 h 56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237" h="567636">
                <a:moveTo>
                  <a:pt x="0" y="113527"/>
                </a:moveTo>
                <a:lnTo>
                  <a:pt x="242619" y="113527"/>
                </a:lnTo>
                <a:lnTo>
                  <a:pt x="242619" y="0"/>
                </a:lnTo>
                <a:lnTo>
                  <a:pt x="485237" y="283818"/>
                </a:lnTo>
                <a:lnTo>
                  <a:pt x="242619" y="567636"/>
                </a:lnTo>
                <a:lnTo>
                  <a:pt x="242619" y="454109"/>
                </a:lnTo>
                <a:lnTo>
                  <a:pt x="0" y="454109"/>
                </a:lnTo>
                <a:lnTo>
                  <a:pt x="0" y="113527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3527" rIns="145571" bIns="11352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000" b="1" kern="1200">
              <a:solidFill>
                <a:srgbClr val="0033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6" name="矩形 55"/>
          <p:cNvSpPr/>
          <p:nvPr/>
        </p:nvSpPr>
        <p:spPr bwMode="auto">
          <a:xfrm>
            <a:off x="4125829" y="1085254"/>
            <a:ext cx="2168468" cy="369332"/>
          </a:xfrm>
          <a:prstGeom prst="rect">
            <a:avLst/>
          </a:prstGeom>
          <a:noFill/>
          <a:ln>
            <a:noFill/>
            <a:prstDash val="sysDash"/>
          </a:ln>
          <a:extLst/>
        </p:spPr>
        <p:txBody>
          <a:bodyPr wrap="square" rtlCol="0" anchor="ctr">
            <a:spAutoFit/>
          </a:bodyPr>
          <a:lstStyle/>
          <a:p>
            <a:pPr algn="l">
              <a:spcBef>
                <a:spcPct val="20000"/>
              </a:spcBef>
              <a:spcAft>
                <a:spcPct val="10000"/>
              </a:spcAft>
              <a:buSzPct val="80000"/>
            </a:pP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僅填報期間開放</a:t>
            </a:r>
            <a:endParaRPr kumimoji="0"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矩形 72"/>
          <p:cNvSpPr>
            <a:spLocks noChangeArrowheads="1"/>
          </p:cNvSpPr>
          <p:nvPr/>
        </p:nvSpPr>
        <p:spPr bwMode="auto">
          <a:xfrm rot="16200000">
            <a:off x="6260005" y="1380956"/>
            <a:ext cx="369332" cy="302526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extLst/>
        </p:spPr>
        <p:txBody>
          <a:bodyPr vert="eaVert"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華康超明體" pitchFamily="49" charset="-120"/>
              </a:defRPr>
            </a:lvl9pPr>
          </a:lstStyle>
          <a:p>
            <a:pPr algn="l"/>
            <a:r>
              <a:rPr lang="zh-TW" altLang="en-US" sz="1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資料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更正</a:t>
            </a:r>
            <a:r>
              <a:rPr lang="zh-TW" altLang="en-US" sz="1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表、佐證資料一律採上傳作業辦理</a:t>
            </a:r>
            <a:endParaRPr lang="zh-TW" altLang="en-US" sz="1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7640" y="6164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15" y="2145788"/>
            <a:ext cx="3712057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55576" y="1110005"/>
            <a:ext cx="7986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電效率管理計畫檢視專區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62167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1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9" y="1090193"/>
            <a:ext cx="4640544" cy="111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 bwMode="auto">
          <a:xfrm>
            <a:off x="1403648" y="744605"/>
            <a:ext cx="3588711" cy="182905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/>
        </p:spPr>
        <p:txBody>
          <a:bodyPr wrap="square" rtlCol="0" anchor="ctr">
            <a:spAutoFit/>
          </a:bodyPr>
          <a:lstStyle/>
          <a:p>
            <a:pPr algn="just">
              <a:spcBef>
                <a:spcPct val="20000"/>
              </a:spcBef>
              <a:spcAft>
                <a:spcPct val="10000"/>
              </a:spcAft>
              <a:buSzPct val="80000"/>
            </a:pPr>
            <a:endParaRPr kumimoji="0" lang="zh-TW" altLang="en-US" b="0" dirty="0">
              <a:latin typeface="Lucida Sans Unicode" pitchFamily="34" charset="0"/>
              <a:ea typeface="標楷體" pitchFamily="65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88270"/>
            <a:ext cx="6973398" cy="53540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標題 6"/>
          <p:cNvSpPr txBox="1">
            <a:spLocks/>
          </p:cNvSpPr>
          <p:nvPr/>
        </p:nvSpPr>
        <p:spPr>
          <a:xfrm>
            <a:off x="379040" y="-9872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 smtClean="0">
                <a:solidFill>
                  <a:schemeClr val="tx1"/>
                </a:solidFill>
              </a:rPr>
              <a:t>(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二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)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用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電效率管理計畫專區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9459" y="0"/>
            <a:ext cx="89581" cy="6926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 bwMode="auto">
          <a:xfrm>
            <a:off x="4139952" y="4184874"/>
            <a:ext cx="4731786" cy="904863"/>
          </a:xfrm>
          <a:prstGeom prst="rect">
            <a:avLst/>
          </a:prstGeom>
          <a:solidFill>
            <a:srgbClr val="FFCCCC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rtlCol="0" anchor="ctr">
            <a:spAutoFit/>
          </a:bodyPr>
          <a:lstStyle/>
          <a:p>
            <a:pPr marL="342900" indent="-342900" algn="just">
              <a:spcBef>
                <a:spcPct val="20000"/>
              </a:spcBef>
              <a:spcAft>
                <a:spcPct val="10000"/>
              </a:spcAft>
              <a:buSzPct val="80000"/>
              <a:buFontTx/>
              <a:buAutoNum type="arabicPeriod"/>
            </a:pPr>
            <a:r>
              <a:rPr kumimoji="0"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目前節電量依據</a:t>
            </a:r>
            <a:r>
              <a:rPr kumimoji="0"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kumimoji="0"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年公告考評報告</a:t>
            </a:r>
            <a:endParaRPr kumimoji="0"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spcBef>
                <a:spcPct val="20000"/>
              </a:spcBef>
              <a:spcAft>
                <a:spcPct val="10000"/>
              </a:spcAft>
              <a:buSzPct val="80000"/>
              <a:buFontTx/>
              <a:buAutoNum type="arabicPeriod"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專區依據用電效率管理計畫規範進行滾動修正，若有修訂，應以最新公告為準</a:t>
            </a:r>
            <a:endParaRPr kumimoji="0"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5010-C36B-4476-861E-BFDB4053D57E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6137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6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中庸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中庸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中庸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7541</TotalTime>
  <Words>3810</Words>
  <Application>Microsoft Office PowerPoint</Application>
  <PresentationFormat>如螢幕大小 (4:3)</PresentationFormat>
  <Paragraphs>440</Paragraphs>
  <Slides>50</Slides>
  <Notes>0</Notes>
  <HiddenSlides>0</HiddenSlides>
  <MMClips>49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65" baseType="lpstr">
      <vt:lpstr>華康中黑體</vt:lpstr>
      <vt:lpstr>微軟正黑體</vt:lpstr>
      <vt:lpstr>新細明體</vt:lpstr>
      <vt:lpstr>標楷體</vt:lpstr>
      <vt:lpstr>Arial</vt:lpstr>
      <vt:lpstr>Calibri</vt:lpstr>
      <vt:lpstr>Cambria Math</vt:lpstr>
      <vt:lpstr>Georgia</vt:lpstr>
      <vt:lpstr>Lucida Sans Unicode</vt:lpstr>
      <vt:lpstr>Times New Roman</vt:lpstr>
      <vt:lpstr>Tw Cen MT</vt:lpstr>
      <vt:lpstr>Verdana</vt:lpstr>
      <vt:lpstr>Wingdings</vt:lpstr>
      <vt:lpstr>Wingdings 2</vt:lpstr>
      <vt:lpstr>中庸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附錄一、扣除資料說明</vt:lpstr>
      <vt:lpstr>附錄一、扣除資料說明(續)</vt:lpstr>
      <vt:lpstr>附錄一、扣除資料說明(續)</vt:lpstr>
    </vt:vector>
  </TitlesOfParts>
  <Company>SYNNEX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王秀菁</dc:creator>
  <cp:lastModifiedBy>王秀菁</cp:lastModifiedBy>
  <cp:revision>266</cp:revision>
  <cp:lastPrinted>2020-09-11T07:12:36Z</cp:lastPrinted>
  <dcterms:created xsi:type="dcterms:W3CDTF">2018-04-24T02:41:32Z</dcterms:created>
  <dcterms:modified xsi:type="dcterms:W3CDTF">2020-09-16T01:42:55Z</dcterms:modified>
</cp:coreProperties>
</file>